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70" r:id="rId1"/>
  </p:sldMasterIdLst>
  <p:notesMasterIdLst>
    <p:notesMasterId r:id="rId30"/>
  </p:notesMasterIdLst>
  <p:sldIdLst>
    <p:sldId id="259" r:id="rId2"/>
    <p:sldId id="263" r:id="rId3"/>
    <p:sldId id="260" r:id="rId4"/>
    <p:sldId id="264" r:id="rId5"/>
    <p:sldId id="266" r:id="rId6"/>
    <p:sldId id="335" r:id="rId7"/>
    <p:sldId id="337" r:id="rId8"/>
    <p:sldId id="336" r:id="rId9"/>
    <p:sldId id="338" r:id="rId10"/>
    <p:sldId id="341" r:id="rId11"/>
    <p:sldId id="342" r:id="rId12"/>
    <p:sldId id="343" r:id="rId13"/>
    <p:sldId id="346" r:id="rId14"/>
    <p:sldId id="344" r:id="rId15"/>
    <p:sldId id="345" r:id="rId16"/>
    <p:sldId id="347" r:id="rId17"/>
    <p:sldId id="348" r:id="rId18"/>
    <p:sldId id="349" r:id="rId19"/>
    <p:sldId id="350" r:id="rId20"/>
    <p:sldId id="351" r:id="rId21"/>
    <p:sldId id="333" r:id="rId22"/>
    <p:sldId id="322" r:id="rId23"/>
    <p:sldId id="326" r:id="rId24"/>
    <p:sldId id="352" r:id="rId25"/>
    <p:sldId id="353" r:id="rId26"/>
    <p:sldId id="323" r:id="rId27"/>
    <p:sldId id="324" r:id="rId28"/>
    <p:sldId id="354" r:id="rId29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關於行雲者與網頁組" id="{984BB56D-3B92-4B64-8631-1CFACE06FB67}">
          <p14:sldIdLst>
            <p14:sldId id="259"/>
            <p14:sldId id="263"/>
            <p14:sldId id="260"/>
            <p14:sldId id="264"/>
            <p14:sldId id="266"/>
          </p14:sldIdLst>
        </p14:section>
        <p14:section name="編輯器簡介" id="{04AD65BE-CB55-49D3-AF87-0E4FC99C151B}">
          <p14:sldIdLst>
            <p14:sldId id="335"/>
            <p14:sldId id="337"/>
            <p14:sldId id="336"/>
            <p14:sldId id="338"/>
            <p14:sldId id="341"/>
            <p14:sldId id="342"/>
          </p14:sldIdLst>
        </p14:section>
        <p14:section name="VSCode 設定" id="{004BD4DC-BC17-4F1A-850E-076983949F8A}">
          <p14:sldIdLst>
            <p14:sldId id="343"/>
            <p14:sldId id="346"/>
            <p14:sldId id="344"/>
            <p14:sldId id="345"/>
            <p14:sldId id="347"/>
            <p14:sldId id="348"/>
            <p14:sldId id="349"/>
          </p14:sldIdLst>
        </p14:section>
        <p14:section name="使用編輯器的小提醒" id="{46EDC949-00D3-496D-BDC0-9E60230B4598}">
          <p14:sldIdLst>
            <p14:sldId id="350"/>
            <p14:sldId id="351"/>
          </p14:sldIdLst>
        </p14:section>
        <p14:section name="HTML" id="{96E374F5-C495-4E95-8455-4468996BAE2C}">
          <p14:sldIdLst>
            <p14:sldId id="333"/>
            <p14:sldId id="322"/>
            <p14:sldId id="326"/>
            <p14:sldId id="352"/>
            <p14:sldId id="353"/>
            <p14:sldId id="323"/>
            <p14:sldId id="324"/>
            <p14:sldId id="35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008">
          <p15:clr>
            <a:srgbClr val="A4A3A4"/>
          </p15:clr>
        </p15:guide>
        <p15:guide id="2" pos="21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050"/>
    <a:srgbClr val="4141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04" autoAdjust="0"/>
    <p:restoredTop sz="83946" autoAdjust="0"/>
  </p:normalViewPr>
  <p:slideViewPr>
    <p:cSldViewPr snapToObjects="1">
      <p:cViewPr>
        <p:scale>
          <a:sx n="110" d="100"/>
          <a:sy n="110" d="100"/>
        </p:scale>
        <p:origin x="456" y="96"/>
      </p:cViewPr>
      <p:guideLst>
        <p:guide orient="horz" pos="1008"/>
        <p:guide pos="21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a typeface="微軟正黑體" panose="020B0604030504040204" pitchFamily="34" charset="-120"/>
              </a:defRPr>
            </a:lvl1pPr>
          </a:lstStyle>
          <a:p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ea typeface="微軟正黑體" panose="020B0604030504040204" pitchFamily="34" charset="-120"/>
              </a:defRPr>
            </a:lvl1pPr>
          </a:lstStyle>
          <a:p>
            <a:fld id="{A5DCF4EA-E40D-43F8-B4CB-7F82BC812DB7}" type="datetimeFigureOut">
              <a:rPr lang="zh-TW" altLang="en-US" smtClean="0"/>
              <a:pPr/>
              <a:t>2020/7/6</a:t>
            </a:fld>
            <a:endParaRPr lang="zh-TW" altLang="en-US" dirty="0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 dirty="0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a typeface="微軟正黑體" panose="020B0604030504040204" pitchFamily="34" charset="-120"/>
              </a:defRPr>
            </a:lvl1pPr>
          </a:lstStyle>
          <a:p>
            <a:endParaRPr lang="zh-TW" altLang="en-US" dirty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ea typeface="微軟正黑體" panose="020B0604030504040204" pitchFamily="34" charset="-120"/>
              </a:defRPr>
            </a:lvl1pPr>
          </a:lstStyle>
          <a:p>
            <a:fld id="{288A6225-17E4-4F1A-9B1B-5D6F54C0EC31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909967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微軟正黑體" panose="020B0604030504040204" pitchFamily="34" charset="-120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微軟正黑體" panose="020B0604030504040204" pitchFamily="34" charset="-120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微軟正黑體" panose="020B0604030504040204" pitchFamily="34" charset="-120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微軟正黑體" panose="020B0604030504040204" pitchFamily="34" charset="-120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微軟正黑體" panose="020B0604030504040204" pitchFamily="34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大家好，我是這學期的網頁組長，</a:t>
            </a:r>
            <a:r>
              <a:rPr lang="en-US" altLang="zh-TW" dirty="0"/>
              <a:t>E7</a:t>
            </a:r>
            <a:r>
              <a:rPr lang="zh-TW" altLang="en-US" dirty="0"/>
              <a:t>。</a:t>
            </a:r>
            <a:endParaRPr lang="en-US" altLang="zh-TW" dirty="0"/>
          </a:p>
          <a:p>
            <a:r>
              <a:rPr lang="zh-TW" altLang="en-US" dirty="0"/>
              <a:t>我們網頁組是行雲者內很重要的一個小組，因為行雲者大多的專案都是網頁。</a:t>
            </a:r>
            <a:endParaRPr lang="en-US" altLang="zh-TW" dirty="0"/>
          </a:p>
          <a:p>
            <a:r>
              <a:rPr lang="zh-TW" altLang="en-US" dirty="0"/>
              <a:t>在現代，網頁也是一個很重要的元素。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8A6225-17E4-4F1A-9B1B-5D6F54C0EC31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25803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VSCode</a:t>
            </a:r>
            <a:r>
              <a:rPr lang="zh-TW" altLang="en-US" dirty="0"/>
              <a:t>！</a:t>
            </a:r>
            <a:r>
              <a:rPr lang="en-US" altLang="zh-TW" dirty="0"/>
              <a:t>VSCode</a:t>
            </a:r>
            <a:r>
              <a:rPr lang="zh-TW" altLang="en-US" dirty="0"/>
              <a:t> 就是我們目前要使用的編輯器。當然還有很多其他的教派，如果你們要用其他的也可以，我都不介意，但我今天會先帶各位安裝與熟悉 </a:t>
            </a:r>
            <a:r>
              <a:rPr lang="en-US" altLang="zh-TW" dirty="0"/>
              <a:t>VSCode</a:t>
            </a:r>
            <a:r>
              <a:rPr lang="zh-TW" altLang="en-US" dirty="0"/>
              <a:t>。如果有想安裝其他編輯器的可以自行安裝。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8A6225-17E4-4F1A-9B1B-5D6F54C0EC31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470084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安裝就從官方網站下載，我應該不用多說明安裝要怎麼安裝 </a:t>
            </a:r>
            <a:r>
              <a:rPr lang="en-US" altLang="zh-TW" dirty="0"/>
              <a:t>XD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8A6225-17E4-4F1A-9B1B-5D6F54C0EC31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216435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建議把這些都勾起來，簡單來說你勾了之後，接下來就可以直接對資料夾右鍵打開，比較方便。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8A6225-17E4-4F1A-9B1B-5D6F54C0EC31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582986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總之安裝完就大概長這樣。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8A6225-17E4-4F1A-9B1B-5D6F54C0EC31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356678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首先希望大家打開自動排版，如果不想開的也沒關係。</a:t>
            </a:r>
            <a:endParaRPr lang="en-US" altLang="zh-TW" dirty="0"/>
          </a:p>
          <a:p>
            <a:r>
              <a:rPr lang="zh-TW" altLang="en-US" dirty="0"/>
              <a:t>首先大家點左下方的齒輪，裡面有一個 </a:t>
            </a:r>
            <a:r>
              <a:rPr lang="en-US" altLang="zh-TW" dirty="0"/>
              <a:t>Settings</a:t>
            </a:r>
            <a:r>
              <a:rPr lang="zh-TW" altLang="en-US" dirty="0"/>
              <a:t>，在跳出來的畫面上方打 </a:t>
            </a:r>
            <a:r>
              <a:rPr lang="en-US" altLang="zh-TW" dirty="0"/>
              <a:t>format</a:t>
            </a:r>
            <a:r>
              <a:rPr lang="zh-TW" altLang="en-US" dirty="0"/>
              <a:t>，然後把藍色的三個打勾。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8A6225-17E4-4F1A-9B1B-5D6F54C0EC31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868895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接下來，可能有人覺得這個介面也太可怕，都是英文。</a:t>
            </a:r>
            <a:endParaRPr lang="en-US" altLang="zh-TW" dirty="0"/>
          </a:p>
          <a:p>
            <a:r>
              <a:rPr lang="zh-TW" altLang="en-US" dirty="0"/>
              <a:t>所以我們現在就來安裝中文。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現在你學會怎麼安裝插件了。</a:t>
            </a:r>
            <a:endParaRPr lang="en-US" altLang="zh-TW" dirty="0"/>
          </a:p>
          <a:p>
            <a:r>
              <a:rPr lang="zh-TW" altLang="en-US" dirty="0"/>
              <a:t>安裝插件在使用編輯器是一個很重要的元素，有龐大的社群就有很多好用的插件，</a:t>
            </a:r>
            <a:endParaRPr lang="en-US" altLang="zh-TW" dirty="0"/>
          </a:p>
          <a:p>
            <a:r>
              <a:rPr lang="zh-TW" altLang="en-US" dirty="0"/>
              <a:t>因此在這個地方你能找到非常多的插件可以使用，例如：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8A6225-17E4-4F1A-9B1B-5D6F54C0EC31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878152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Bracket Pair Colorizer 2</a:t>
            </a:r>
            <a:r>
              <a:rPr lang="zh-TW" altLang="en-US" dirty="0"/>
              <a:t>，這個是一個很酷的插件，會自動幫你將各個括號成對加顏色</a:t>
            </a:r>
            <a:endParaRPr lang="en-US" altLang="zh-TW" dirty="0"/>
          </a:p>
          <a:p>
            <a:r>
              <a:rPr lang="zh-TW" altLang="en-US" dirty="0"/>
              <a:t>，讓你知道哪一層是哪一層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8A6225-17E4-4F1A-9B1B-5D6F54C0EC31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211258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CSS</a:t>
            </a:r>
            <a:r>
              <a:rPr lang="zh-TW" altLang="en-US" dirty="0"/>
              <a:t> 的自動排版，其實 </a:t>
            </a:r>
            <a:r>
              <a:rPr lang="en-US" altLang="zh-TW" dirty="0" err="1"/>
              <a:t>VSCode</a:t>
            </a:r>
            <a:r>
              <a:rPr lang="zh-TW" altLang="en-US" dirty="0"/>
              <a:t> 好像沒有支援，因此我有特別安裝其他的 </a:t>
            </a:r>
            <a:r>
              <a:rPr lang="en-US" altLang="zh-TW" dirty="0"/>
              <a:t>CSS</a:t>
            </a:r>
            <a:r>
              <a:rPr lang="zh-TW" altLang="en-US" dirty="0"/>
              <a:t> </a:t>
            </a:r>
            <a:r>
              <a:rPr lang="en-US" altLang="zh-TW" dirty="0"/>
              <a:t>Formatter</a:t>
            </a:r>
            <a:r>
              <a:rPr lang="zh-TW" altLang="en-US" dirty="0"/>
              <a:t>，只要在上面搜尋 </a:t>
            </a:r>
            <a:r>
              <a:rPr lang="en-US" altLang="zh-TW" dirty="0"/>
              <a:t>CSS</a:t>
            </a:r>
            <a:r>
              <a:rPr lang="zh-TW" altLang="en-US" dirty="0"/>
              <a:t> 你就會找到了，因此你哪天想寫什麼就去找看看。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8A6225-17E4-4F1A-9B1B-5D6F54C0EC31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157304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如果不是</a:t>
            </a:r>
            <a:r>
              <a:rPr lang="zh-TW" altLang="en-US" sz="1200" dirty="0">
                <a:latin typeface="微軟正黑體" panose="020B0604030504040204" pitchFamily="34" charset="-120"/>
              </a:rPr>
              <a:t>操作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單一檔案，建議用編輯器載入資料夾。</a:t>
            </a:r>
            <a:endParaRPr lang="en-US" altLang="zh-TW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/>
              <a:t>這樣就可以透過左邊的欄位看到資料夾內容，</a:t>
            </a:r>
            <a:endParaRPr lang="en-US" altLang="zh-TW" dirty="0"/>
          </a:p>
          <a:p>
            <a:r>
              <a:rPr lang="zh-TW" altLang="en-US" dirty="0"/>
              <a:t>不用一直切換視窗去開啟其他檔案，在寫的時候也比較能掌握每個檔案位置在哪裡。</a:t>
            </a:r>
            <a:endParaRPr lang="en-US" altLang="zh-TW" dirty="0"/>
          </a:p>
          <a:p>
            <a:r>
              <a:rPr lang="zh-TW" altLang="en-US" dirty="0"/>
              <a:t>不會有時候引入檔案的時候失敗。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8A6225-17E4-4F1A-9B1B-5D6F54C0EC31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563956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如果要打指令，可以透過快捷鍵 </a:t>
            </a:r>
            <a:r>
              <a:rPr lang="en-US" altLang="zh-TW" sz="1200" u="sng" dirty="0">
                <a:solidFill>
                  <a:srgbClr val="FF5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Ctrl+`</a:t>
            </a:r>
            <a:r>
              <a:rPr lang="en-US" altLang="zh-TW" sz="1200" dirty="0">
                <a:solidFill>
                  <a:srgbClr val="41414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叫出編輯器整合的 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Terminal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/>
              <a:t>一樣，這種整合編輯器或是 </a:t>
            </a:r>
            <a:r>
              <a:rPr lang="en-US" altLang="zh-TW" dirty="0"/>
              <a:t>IDE</a:t>
            </a:r>
            <a:r>
              <a:rPr lang="zh-TW" altLang="en-US" dirty="0"/>
              <a:t> 就是讓你在開發的時候可以避免一直切換視窗才出現的，所以請善用這些功能。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8A6225-17E4-4F1A-9B1B-5D6F54C0EC31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004512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8A6225-17E4-4F1A-9B1B-5D6F54C0EC31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027148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好，經過了重重難關，終於來到了今天的重點，</a:t>
            </a:r>
            <a:r>
              <a:rPr lang="en-US" altLang="zh-TW" dirty="0"/>
              <a:t>HTML</a:t>
            </a:r>
            <a:r>
              <a:rPr lang="zh-TW" altLang="en-US" dirty="0"/>
              <a:t>。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8A6225-17E4-4F1A-9B1B-5D6F54C0EC31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461148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8A6225-17E4-4F1A-9B1B-5D6F54C0EC31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7038401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8A6225-17E4-4F1A-9B1B-5D6F54C0EC31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0202434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8A6225-17E4-4F1A-9B1B-5D6F54C0EC31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7441250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8A6225-17E4-4F1A-9B1B-5D6F54C0EC31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3322609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那我們剛剛知道標籤怎麼寫了，現在我們來介紹一下 </a:t>
            </a:r>
            <a:r>
              <a:rPr lang="en-US" altLang="zh-TW" dirty="0"/>
              <a:t>HTML</a:t>
            </a:r>
            <a:r>
              <a:rPr lang="zh-TW" altLang="en-US" dirty="0"/>
              <a:t> 的架構。</a:t>
            </a:r>
            <a:endParaRPr lang="en-US" altLang="zh-TW" dirty="0"/>
          </a:p>
          <a:p>
            <a:r>
              <a:rPr lang="zh-TW" altLang="en-US" dirty="0"/>
              <a:t>簡單來說要先宣告這個檔案類型是 </a:t>
            </a:r>
            <a:r>
              <a:rPr lang="en-US" altLang="zh-TW" dirty="0"/>
              <a:t>HTML</a:t>
            </a:r>
            <a:r>
              <a:rPr lang="zh-TW" altLang="en-US" dirty="0"/>
              <a:t>，宣告了對方才知道這個是 </a:t>
            </a:r>
            <a:r>
              <a:rPr lang="en-US" altLang="zh-TW" dirty="0"/>
              <a:t>HTML</a:t>
            </a:r>
            <a:r>
              <a:rPr lang="zh-TW" altLang="en-US" dirty="0"/>
              <a:t>。</a:t>
            </a:r>
            <a:endParaRPr lang="en-US" altLang="zh-TW" dirty="0"/>
          </a:p>
          <a:p>
            <a:r>
              <a:rPr lang="zh-TW" altLang="en-US" dirty="0"/>
              <a:t>接下來，一個基礎的、完整的 </a:t>
            </a:r>
            <a:r>
              <a:rPr lang="en-US" altLang="zh-TW" dirty="0"/>
              <a:t>HTML</a:t>
            </a:r>
            <a:r>
              <a:rPr lang="zh-TW" altLang="en-US" dirty="0"/>
              <a:t> 是由一個 </a:t>
            </a:r>
            <a:r>
              <a:rPr lang="en-US" altLang="zh-TW" dirty="0"/>
              <a:t>&lt;HTML&gt;</a:t>
            </a:r>
            <a:r>
              <a:rPr lang="zh-TW" altLang="en-US" dirty="0"/>
              <a:t> 標籤，把 </a:t>
            </a:r>
            <a:r>
              <a:rPr lang="en-US" altLang="zh-TW" dirty="0"/>
              <a:t>&lt;HEAD&gt;</a:t>
            </a:r>
            <a:r>
              <a:rPr lang="zh-TW" altLang="en-US" dirty="0"/>
              <a:t>、</a:t>
            </a:r>
            <a:r>
              <a:rPr lang="en-US" altLang="zh-TW" dirty="0"/>
              <a:t>&lt;BODY&gt;</a:t>
            </a:r>
            <a:r>
              <a:rPr lang="zh-TW" altLang="en-US" dirty="0"/>
              <a:t> 這兩個元素包起來。</a:t>
            </a:r>
            <a:endParaRPr lang="en-US" altLang="zh-TW" dirty="0"/>
          </a:p>
          <a:p>
            <a:r>
              <a:rPr lang="zh-TW" altLang="en-US" dirty="0"/>
              <a:t>一個 </a:t>
            </a:r>
            <a:r>
              <a:rPr lang="en-US" altLang="zh-TW" dirty="0"/>
              <a:t>HTML</a:t>
            </a:r>
            <a:r>
              <a:rPr lang="zh-TW" altLang="en-US" dirty="0"/>
              <a:t> 就有如人體一樣，有頭有身體，你一樣還可以在很多的標籤中看到這樣的架構，但我們等等再說。</a:t>
            </a: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HEAD</a:t>
            </a:r>
            <a:r>
              <a:rPr lang="zh-TW" altLang="en-US" dirty="0"/>
              <a:t> 標籤中，通常放看不見的標籤，就是你在網頁中是看不到這些標籤的存在的，這些是隱藏的標籤，例如 </a:t>
            </a:r>
            <a:r>
              <a:rPr lang="en-US" altLang="zh-TW" dirty="0"/>
              <a:t>meta</a:t>
            </a:r>
            <a:r>
              <a:rPr lang="zh-TW" altLang="en-US" dirty="0"/>
              <a:t>、</a:t>
            </a:r>
            <a:r>
              <a:rPr lang="en-US" altLang="zh-TW" dirty="0"/>
              <a:t>link</a:t>
            </a:r>
            <a:r>
              <a:rPr lang="zh-TW" altLang="en-US" dirty="0"/>
              <a:t>、</a:t>
            </a:r>
            <a:r>
              <a:rPr lang="en-US" altLang="zh-TW" dirty="0"/>
              <a:t>script</a:t>
            </a:r>
            <a:r>
              <a:rPr lang="zh-TW" altLang="en-US" dirty="0"/>
              <a:t>。</a:t>
            </a:r>
            <a:endParaRPr lang="en-US" altLang="zh-TW" dirty="0"/>
          </a:p>
          <a:p>
            <a:r>
              <a:rPr lang="en-US" altLang="zh-TW" dirty="0"/>
              <a:t>BODY</a:t>
            </a:r>
            <a:r>
              <a:rPr lang="zh-TW" altLang="en-US" dirty="0"/>
              <a:t> 標籤中，通常放看的見的標籤，如 </a:t>
            </a:r>
            <a:r>
              <a:rPr lang="en-US" altLang="zh-TW" dirty="0"/>
              <a:t>div</a:t>
            </a:r>
            <a:r>
              <a:rPr lang="zh-TW" altLang="en-US" dirty="0"/>
              <a:t>、</a:t>
            </a:r>
            <a:r>
              <a:rPr lang="en-US" altLang="zh-TW" dirty="0"/>
              <a:t>span</a:t>
            </a:r>
            <a:r>
              <a:rPr lang="zh-TW" altLang="en-US" dirty="0"/>
              <a:t>、</a:t>
            </a:r>
            <a:r>
              <a:rPr lang="en-US" altLang="zh-TW" dirty="0"/>
              <a:t>a</a:t>
            </a:r>
            <a:r>
              <a:rPr lang="zh-TW" altLang="en-US" dirty="0"/>
              <a:t>、</a:t>
            </a:r>
            <a:r>
              <a:rPr lang="en-US" altLang="zh-TW" dirty="0" err="1"/>
              <a:t>img</a:t>
            </a:r>
            <a:r>
              <a:rPr lang="zh-TW" altLang="en-US" dirty="0"/>
              <a:t> 等等。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那我剛剛說的是「通常」，這個意思是說，如果你不把那些標籤放在那些位置，其實通常也是可以正常運作的，但不建議這麼做。</a:t>
            </a: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---</a:t>
            </a:r>
          </a:p>
          <a:p>
            <a:endParaRPr lang="en-US" altLang="zh-TW" dirty="0"/>
          </a:p>
          <a:p>
            <a:r>
              <a:rPr lang="zh-TW" altLang="en-US" dirty="0"/>
              <a:t>在這個檔案中就是一個基本的 </a:t>
            </a:r>
            <a:r>
              <a:rPr lang="en-US" altLang="zh-TW" dirty="0"/>
              <a:t>HTML</a:t>
            </a:r>
            <a:r>
              <a:rPr lang="zh-TW" altLang="en-US" dirty="0"/>
              <a:t> 架構。</a:t>
            </a:r>
            <a:endParaRPr lang="en-US" altLang="zh-TW" dirty="0"/>
          </a:p>
          <a:p>
            <a:r>
              <a:rPr lang="zh-TW" altLang="en-US" dirty="0"/>
              <a:t>在 </a:t>
            </a:r>
            <a:r>
              <a:rPr lang="en-US" altLang="zh-TW" dirty="0"/>
              <a:t>&lt;head&gt;</a:t>
            </a:r>
            <a:r>
              <a:rPr lang="zh-TW" altLang="en-US" dirty="0"/>
              <a:t> 標籤中，可以看到有 </a:t>
            </a:r>
            <a:r>
              <a:rPr lang="en-US" altLang="zh-TW" dirty="0"/>
              <a:t>&lt;meta&gt;</a:t>
            </a:r>
            <a:r>
              <a:rPr lang="zh-TW" altLang="en-US" dirty="0"/>
              <a:t> 跟 </a:t>
            </a:r>
            <a:r>
              <a:rPr lang="en-US" altLang="zh-TW" dirty="0"/>
              <a:t>&lt;title&gt;</a:t>
            </a:r>
            <a:r>
              <a:rPr lang="zh-TW" altLang="en-US" dirty="0"/>
              <a:t> 這兩個標籤，</a:t>
            </a:r>
            <a:r>
              <a:rPr lang="en-US" altLang="zh-TW" dirty="0"/>
              <a:t>&lt;title&gt;</a:t>
            </a:r>
            <a:r>
              <a:rPr lang="zh-TW" altLang="en-US" dirty="0"/>
              <a:t> 顧名思義就是網站的標題，等等你就會看到這段程式如何出現在網站上。</a:t>
            </a:r>
            <a:endParaRPr lang="en-US" altLang="zh-TW" dirty="0"/>
          </a:p>
          <a:p>
            <a:r>
              <a:rPr lang="zh-TW" altLang="en-US" dirty="0"/>
              <a:t>其實寫網頁跟寫程式，很多時候都像是在寫英文文章一樣，可以嘗試把這些東西都當一個文章在讀，就可以理解了。</a:t>
            </a:r>
            <a:endParaRPr lang="en-US" altLang="zh-TW" dirty="0"/>
          </a:p>
          <a:p>
            <a:r>
              <a:rPr lang="en-US" altLang="zh-TW" dirty="0"/>
              <a:t>&lt;body&gt;</a:t>
            </a:r>
            <a:r>
              <a:rPr lang="zh-TW" altLang="en-US" dirty="0"/>
              <a:t> 裡面的這個標籤，就是你剛剛看到的，我們用來介紹的內容。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8A6225-17E4-4F1A-9B1B-5D6F54C0EC31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1544472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剛剛那段就會變成這樣：</a:t>
            </a:r>
            <a:r>
              <a:rPr lang="en-US" altLang="zh-TW" dirty="0"/>
              <a:t>title</a:t>
            </a:r>
            <a:r>
              <a:rPr lang="zh-TW" altLang="en-US" dirty="0"/>
              <a:t> 標籤對應到標題，</a:t>
            </a:r>
            <a:r>
              <a:rPr lang="en-US" altLang="zh-TW" dirty="0"/>
              <a:t>body</a:t>
            </a:r>
            <a:r>
              <a:rPr lang="zh-TW" altLang="en-US" dirty="0"/>
              <a:t> 標籤內的網站內文就對應到網站顯示的內容。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8A6225-17E4-4F1A-9B1B-5D6F54C0EC31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6308906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剛剛那段就會變成這樣：</a:t>
            </a:r>
            <a:r>
              <a:rPr lang="en-US" altLang="zh-TW" dirty="0"/>
              <a:t>title</a:t>
            </a:r>
            <a:r>
              <a:rPr lang="zh-TW" altLang="en-US" dirty="0"/>
              <a:t> 標籤對應到標題，</a:t>
            </a:r>
            <a:r>
              <a:rPr lang="en-US" altLang="zh-TW" dirty="0"/>
              <a:t>body</a:t>
            </a:r>
            <a:r>
              <a:rPr lang="zh-TW" altLang="en-US" dirty="0"/>
              <a:t> 標籤內的網站內文就對應到網站顯示的內容。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8A6225-17E4-4F1A-9B1B-5D6F54C0EC31}" type="slidenum">
              <a:rPr lang="zh-TW" altLang="en-US" smtClean="0"/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794276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那還要再講一次的就是要請各位一定要認真不能鬆懈，然後要記得攜帶自己的電腦來，其他我就不多說了。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8A6225-17E4-4F1A-9B1B-5D6F54C0EC31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66891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不要忘記回家千萬要自己再延伸學習，找相關資料，或是找東西實作。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8A6225-17E4-4F1A-9B1B-5D6F54C0EC31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533701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你們現在大概很想跟我說：不要廢話那麼多，趕快開始</a:t>
            </a:r>
            <a:r>
              <a:rPr lang="zh-TW" altLang="en-US" baseline="0" dirty="0"/>
              <a:t> </a:t>
            </a:r>
            <a:r>
              <a:rPr lang="en-US" altLang="zh-TW" baseline="0" dirty="0"/>
              <a:t>==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8A6225-17E4-4F1A-9B1B-5D6F54C0EC31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010991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所以我們就盡速進入今天的主題吧！</a:t>
            </a:r>
            <a:endParaRPr lang="en-US" altLang="zh-TW" dirty="0"/>
          </a:p>
          <a:p>
            <a:r>
              <a:rPr lang="zh-TW" altLang="en-US" dirty="0"/>
              <a:t>在開始學習撰寫網頁之前</a:t>
            </a:r>
            <a:r>
              <a:rPr lang="en-US" altLang="zh-TW" dirty="0"/>
              <a:t>…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8A6225-17E4-4F1A-9B1B-5D6F54C0EC31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128581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我想你應該會需要一個編輯器！編輯器是什麼呢？簡單來說就像是你做簡報的時候會用微軟的 </a:t>
            </a:r>
            <a:r>
              <a:rPr lang="en-US" altLang="zh-TW" dirty="0"/>
              <a:t>PowerPoint</a:t>
            </a:r>
            <a:r>
              <a:rPr lang="zh-TW" altLang="en-US" dirty="0"/>
              <a:t> 這樣的感覺，跟微軟的 </a:t>
            </a:r>
            <a:r>
              <a:rPr lang="en-US" altLang="zh-TW" dirty="0"/>
              <a:t>Word</a:t>
            </a:r>
            <a:r>
              <a:rPr lang="zh-TW" altLang="en-US" dirty="0"/>
              <a:t> 的存在很像，因此讓我簡單帶過以下</a:t>
            </a:r>
            <a:r>
              <a:rPr lang="zh-TW" altLang="en-US" sz="1200" dirty="0">
                <a:solidFill>
                  <a:srgbClr val="0070C0"/>
                </a:solidFill>
                <a:latin typeface="微軟正黑體" panose="020B0604030504040204" pitchFamily="34" charset="-120"/>
              </a:rPr>
              <a:t>幾</a:t>
            </a:r>
            <a:r>
              <a:rPr lang="zh-TW" altLang="en-US" dirty="0"/>
              <a:t>個教派</a:t>
            </a:r>
            <a:r>
              <a:rPr lang="en-US" altLang="zh-TW" dirty="0"/>
              <a:t>…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8A6225-17E4-4F1A-9B1B-5D6F54C0EC31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231904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記事本！如果你要用記事本的話，還有另一個選擇是 </a:t>
            </a:r>
            <a:r>
              <a:rPr lang="en-US" altLang="zh-TW" dirty="0"/>
              <a:t>Notepad++</a:t>
            </a:r>
            <a:r>
              <a:rPr lang="zh-TW" altLang="en-US" dirty="0"/>
              <a:t>，雖然如果你要用這兩個寫扣，我不介意</a:t>
            </a:r>
            <a:r>
              <a:rPr lang="en-US" altLang="zh-TW" dirty="0"/>
              <a:t>… </a:t>
            </a:r>
            <a:r>
              <a:rPr lang="zh-TW" altLang="en-US" dirty="0"/>
              <a:t>但還是讓我們略過它</a:t>
            </a:r>
            <a:r>
              <a:rPr lang="en-US" altLang="zh-TW" dirty="0"/>
              <a:t>…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8A6225-17E4-4F1A-9B1B-5D6F54C0EC31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942097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WebStorm</a:t>
            </a:r>
            <a:r>
              <a:rPr lang="zh-TW" altLang="en-US" dirty="0"/>
              <a:t>！它是一個很好用很方便的 </a:t>
            </a:r>
            <a:r>
              <a:rPr lang="en-US" altLang="zh-TW" dirty="0"/>
              <a:t>IDE</a:t>
            </a:r>
            <a:r>
              <a:rPr lang="zh-TW" altLang="en-US" dirty="0"/>
              <a:t>，但是要錢，不過如果是學生身分的話可以去申請免費的授權，如果有想用的可以去找看看相關資訊，不過我們目前先不說這個。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8A6225-17E4-4F1A-9B1B-5D6F54C0EC31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778917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TW" altLang="en-US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CBC75-8284-403E-92F0-16B75D676E39}" type="datetimeFigureOut">
              <a:rPr lang="zh-TW" altLang="en-US" smtClean="0"/>
              <a:t>2020/7/6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713198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CBC75-8284-403E-92F0-16B75D676E39}" type="datetimeFigureOut">
              <a:rPr lang="zh-TW" altLang="en-US" smtClean="0"/>
              <a:t>2020/7/6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微軟正黑體" panose="020B0604030504040204" pitchFamily="34" charset="-120"/>
              </a:defRPr>
            </a:lvl1pPr>
          </a:lstStyle>
          <a:p>
            <a:endParaRPr lang="zh-TW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微軟正黑體" panose="020B0604030504040204" pitchFamily="34" charset="-120"/>
              </a:defRPr>
            </a:lvl1pPr>
          </a:lstStyle>
          <a:p>
            <a:fld id="{C2ECB525-2B7A-4154-8B2E-2DB1A9CF8FF2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3470885" y="6356351"/>
            <a:ext cx="2202232" cy="546144"/>
          </a:xfrm>
          <a:prstGeom prst="rect">
            <a:avLst/>
          </a:prstGeom>
        </p:spPr>
        <p:txBody>
          <a:bodyPr/>
          <a:lstStyle>
            <a:defPPr>
              <a:defRPr lang="zh-TW"/>
            </a:defPPr>
            <a:lvl1pPr marL="0" algn="ctr" defTabSz="914400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2ECB525-2B7A-4154-8B2E-2DB1A9CF8FF2}" type="slidenum">
              <a:rPr lang="zh-TW" altLang="en-US" sz="1500" smtClean="0">
                <a:solidFill>
                  <a:srgbClr val="2582E1"/>
                </a:solidFill>
                <a:ea typeface="微軟正黑體" panose="020B0604030504040204" pitchFamily="34" charset="-120"/>
              </a:rPr>
              <a:pPr/>
              <a:t>‹#›</a:t>
            </a:fld>
            <a:endParaRPr lang="zh-TW" altLang="en-US" sz="1500" dirty="0">
              <a:solidFill>
                <a:srgbClr val="2582E1"/>
              </a:solidFill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2549624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365125"/>
            <a:ext cx="5800725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CBC75-8284-403E-92F0-16B75D676E39}" type="datetimeFigureOut">
              <a:rPr lang="zh-TW" altLang="en-US" smtClean="0"/>
              <a:t>2020/7/6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微軟正黑體" panose="020B0604030504040204" pitchFamily="34" charset="-120"/>
              </a:defRPr>
            </a:lvl1pPr>
          </a:lstStyle>
          <a:p>
            <a:endParaRPr lang="zh-TW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微軟正黑體" panose="020B0604030504040204" pitchFamily="34" charset="-120"/>
              </a:defRPr>
            </a:lvl1pPr>
          </a:lstStyle>
          <a:p>
            <a:fld id="{C2ECB525-2B7A-4154-8B2E-2DB1A9CF8FF2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3470885" y="6356351"/>
            <a:ext cx="2202232" cy="546144"/>
          </a:xfrm>
          <a:prstGeom prst="rect">
            <a:avLst/>
          </a:prstGeom>
        </p:spPr>
        <p:txBody>
          <a:bodyPr/>
          <a:lstStyle>
            <a:defPPr>
              <a:defRPr lang="zh-TW"/>
            </a:defPPr>
            <a:lvl1pPr marL="0" algn="ctr" defTabSz="914400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2ECB525-2B7A-4154-8B2E-2DB1A9CF8FF2}" type="slidenum">
              <a:rPr lang="zh-TW" altLang="en-US" sz="1500" smtClean="0">
                <a:solidFill>
                  <a:srgbClr val="2582E1"/>
                </a:solidFill>
                <a:ea typeface="微軟正黑體" panose="020B0604030504040204" pitchFamily="34" charset="-120"/>
              </a:rPr>
              <a:pPr/>
              <a:t>‹#›</a:t>
            </a:fld>
            <a:endParaRPr lang="zh-TW" altLang="en-US" sz="1500" dirty="0">
              <a:solidFill>
                <a:srgbClr val="2582E1"/>
              </a:solidFill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6632046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CBC75-8284-403E-92F0-16B75D676E39}" type="datetimeFigureOut">
              <a:rPr lang="zh-TW" altLang="en-US" smtClean="0"/>
              <a:t>2020/7/6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微軟正黑體" panose="020B0604030504040204" pitchFamily="34" charset="-120"/>
              </a:defRPr>
            </a:lvl1pPr>
          </a:lstStyle>
          <a:p>
            <a:endParaRPr lang="zh-TW" altLang="en-US" dirty="0"/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3470885" y="6356351"/>
            <a:ext cx="2202232" cy="546144"/>
          </a:xfrm>
          <a:prstGeom prst="rect">
            <a:avLst/>
          </a:prstGeom>
        </p:spPr>
        <p:txBody>
          <a:bodyPr/>
          <a:lstStyle>
            <a:defPPr>
              <a:defRPr lang="zh-TW"/>
            </a:defPPr>
            <a:lvl1pPr marL="0" algn="ctr" defTabSz="914400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2ECB525-2B7A-4154-8B2E-2DB1A9CF8FF2}" type="slidenum">
              <a:rPr lang="zh-TW" altLang="en-US" sz="1500" smtClean="0">
                <a:solidFill>
                  <a:srgbClr val="2582E1"/>
                </a:solidFill>
                <a:ea typeface="微軟正黑體" panose="020B0604030504040204" pitchFamily="34" charset="-120"/>
              </a:rPr>
              <a:pPr/>
              <a:t>‹#›</a:t>
            </a:fld>
            <a:endParaRPr lang="zh-TW" altLang="en-US" sz="1500" dirty="0">
              <a:solidFill>
                <a:srgbClr val="2582E1"/>
              </a:solidFill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3699906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41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6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CBC75-8284-403E-92F0-16B75D676E39}" type="datetimeFigureOut">
              <a:rPr lang="zh-TW" altLang="en-US" smtClean="0"/>
              <a:t>2020/7/6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微軟正黑體" panose="020B0604030504040204" pitchFamily="34" charset="-120"/>
              </a:defRPr>
            </a:lvl1pPr>
          </a:lstStyle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656186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CBC75-8284-403E-92F0-16B75D676E39}" type="datetimeFigureOut">
              <a:rPr lang="zh-TW" altLang="en-US" smtClean="0"/>
              <a:t>2020/7/6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微軟正黑體" panose="020B0604030504040204" pitchFamily="34" charset="-120"/>
              </a:defRPr>
            </a:lvl1pPr>
          </a:lstStyle>
          <a:p>
            <a:endParaRPr lang="zh-TW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微軟正黑體" panose="020B0604030504040204" pitchFamily="34" charset="-120"/>
              </a:defRPr>
            </a:lvl1pPr>
          </a:lstStyle>
          <a:p>
            <a:fld id="{C2ECB525-2B7A-4154-8B2E-2DB1A9CF8FF2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3470885" y="6356351"/>
            <a:ext cx="2202232" cy="546144"/>
          </a:xfrm>
          <a:prstGeom prst="rect">
            <a:avLst/>
          </a:prstGeom>
        </p:spPr>
        <p:txBody>
          <a:bodyPr/>
          <a:lstStyle>
            <a:defPPr>
              <a:defRPr lang="zh-TW"/>
            </a:defPPr>
            <a:lvl1pPr marL="0" algn="ctr" defTabSz="914400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2ECB525-2B7A-4154-8B2E-2DB1A9CF8FF2}" type="slidenum">
              <a:rPr lang="zh-TW" altLang="en-US" sz="1500" smtClean="0">
                <a:solidFill>
                  <a:srgbClr val="2582E1"/>
                </a:solidFill>
                <a:ea typeface="微軟正黑體" panose="020B0604030504040204" pitchFamily="34" charset="-120"/>
              </a:rPr>
              <a:pPr/>
              <a:t>‹#›</a:t>
            </a:fld>
            <a:endParaRPr lang="zh-TW" altLang="en-US" sz="1500" dirty="0">
              <a:solidFill>
                <a:srgbClr val="2582E1"/>
              </a:solidFill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6034383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8"/>
            <a:ext cx="78867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1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1" y="2505075"/>
            <a:ext cx="3887391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CBC75-8284-403E-92F0-16B75D676E39}" type="datetimeFigureOut">
              <a:rPr lang="zh-TW" altLang="en-US" smtClean="0"/>
              <a:t>2020/7/6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微軟正黑體" panose="020B0604030504040204" pitchFamily="34" charset="-120"/>
              </a:defRPr>
            </a:lvl1pPr>
          </a:lstStyle>
          <a:p>
            <a:endParaRPr lang="zh-TW" alt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微軟正黑體" panose="020B0604030504040204" pitchFamily="34" charset="-120"/>
              </a:defRPr>
            </a:lvl1pPr>
          </a:lstStyle>
          <a:p>
            <a:fld id="{C2ECB525-2B7A-4154-8B2E-2DB1A9CF8FF2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  <p:sp>
        <p:nvSpPr>
          <p:cNvPr id="10" name="Slide Number Placeholder 5"/>
          <p:cNvSpPr txBox="1">
            <a:spLocks/>
          </p:cNvSpPr>
          <p:nvPr userDrawn="1"/>
        </p:nvSpPr>
        <p:spPr>
          <a:xfrm>
            <a:off x="3470885" y="6356351"/>
            <a:ext cx="2202232" cy="546144"/>
          </a:xfrm>
          <a:prstGeom prst="rect">
            <a:avLst/>
          </a:prstGeom>
        </p:spPr>
        <p:txBody>
          <a:bodyPr/>
          <a:lstStyle>
            <a:defPPr>
              <a:defRPr lang="zh-TW"/>
            </a:defPPr>
            <a:lvl1pPr marL="0" algn="ctr" defTabSz="914400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2ECB525-2B7A-4154-8B2E-2DB1A9CF8FF2}" type="slidenum">
              <a:rPr lang="zh-TW" altLang="en-US" sz="1500" smtClean="0">
                <a:solidFill>
                  <a:srgbClr val="2582E1"/>
                </a:solidFill>
                <a:ea typeface="微軟正黑體" panose="020B0604030504040204" pitchFamily="34" charset="-120"/>
              </a:rPr>
              <a:pPr/>
              <a:t>‹#›</a:t>
            </a:fld>
            <a:endParaRPr lang="zh-TW" altLang="en-US" sz="1500" dirty="0">
              <a:solidFill>
                <a:srgbClr val="2582E1"/>
              </a:solidFill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2346077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CBC75-8284-403E-92F0-16B75D676E39}" type="datetimeFigureOut">
              <a:rPr lang="zh-TW" altLang="en-US" smtClean="0"/>
              <a:t>2020/7/6</a:t>
            </a:fld>
            <a:endParaRPr lang="zh-TW" altLang="en-US"/>
          </a:p>
        </p:txBody>
      </p:sp>
      <p:sp>
        <p:nvSpPr>
          <p:cNvPr id="6" name="Slide Number Placeholder 5"/>
          <p:cNvSpPr txBox="1">
            <a:spLocks/>
          </p:cNvSpPr>
          <p:nvPr userDrawn="1"/>
        </p:nvSpPr>
        <p:spPr>
          <a:xfrm>
            <a:off x="3470885" y="6356351"/>
            <a:ext cx="2202232" cy="546144"/>
          </a:xfrm>
          <a:prstGeom prst="rect">
            <a:avLst/>
          </a:prstGeom>
        </p:spPr>
        <p:txBody>
          <a:bodyPr/>
          <a:lstStyle>
            <a:defPPr>
              <a:defRPr lang="zh-TW"/>
            </a:defPPr>
            <a:lvl1pPr marL="0" algn="ctr" defTabSz="914400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2ECB525-2B7A-4154-8B2E-2DB1A9CF8FF2}" type="slidenum">
              <a:rPr lang="zh-TW" altLang="en-US" sz="1500" smtClean="0">
                <a:solidFill>
                  <a:srgbClr val="2582E1"/>
                </a:solidFill>
                <a:ea typeface="微軟正黑體" panose="020B0604030504040204" pitchFamily="34" charset="-120"/>
              </a:rPr>
              <a:pPr/>
              <a:t>‹#›</a:t>
            </a:fld>
            <a:endParaRPr lang="zh-TW" altLang="en-US" sz="1500" dirty="0">
              <a:solidFill>
                <a:srgbClr val="2582E1"/>
              </a:solidFill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5429654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CBC75-8284-403E-92F0-16B75D676E39}" type="datetimeFigureOut">
              <a:rPr lang="zh-TW" altLang="en-US" smtClean="0"/>
              <a:t>2020/7/6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微軟正黑體" panose="020B0604030504040204" pitchFamily="34" charset="-120"/>
              </a:defRPr>
            </a:lvl1pPr>
          </a:lstStyle>
          <a:p>
            <a:endParaRPr lang="zh-TW" altLang="en-US" dirty="0"/>
          </a:p>
        </p:txBody>
      </p:sp>
      <p:sp>
        <p:nvSpPr>
          <p:cNvPr id="5" name="Slide Number Placeholder 5"/>
          <p:cNvSpPr txBox="1">
            <a:spLocks/>
          </p:cNvSpPr>
          <p:nvPr userDrawn="1"/>
        </p:nvSpPr>
        <p:spPr>
          <a:xfrm>
            <a:off x="3470885" y="6356351"/>
            <a:ext cx="2202232" cy="546144"/>
          </a:xfrm>
          <a:prstGeom prst="rect">
            <a:avLst/>
          </a:prstGeom>
        </p:spPr>
        <p:txBody>
          <a:bodyPr/>
          <a:lstStyle>
            <a:defPPr>
              <a:defRPr lang="zh-TW"/>
            </a:defPPr>
            <a:lvl1pPr marL="0" algn="ctr" defTabSz="914400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2ECB525-2B7A-4154-8B2E-2DB1A9CF8FF2}" type="slidenum">
              <a:rPr lang="zh-TW" altLang="en-US" sz="1500" smtClean="0">
                <a:solidFill>
                  <a:srgbClr val="2582E1"/>
                </a:solidFill>
                <a:ea typeface="微軟正黑體" panose="020B0604030504040204" pitchFamily="34" charset="-120"/>
              </a:rPr>
              <a:pPr/>
              <a:t>‹#›</a:t>
            </a:fld>
            <a:endParaRPr lang="zh-TW" altLang="en-US" sz="1500" dirty="0">
              <a:solidFill>
                <a:srgbClr val="2582E1"/>
              </a:solidFill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8048656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CBC75-8284-403E-92F0-16B75D676E39}" type="datetimeFigureOut">
              <a:rPr lang="zh-TW" altLang="en-US" smtClean="0"/>
              <a:t>2020/7/6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微軟正黑體" panose="020B0604030504040204" pitchFamily="34" charset="-120"/>
              </a:defRPr>
            </a:lvl1pPr>
          </a:lstStyle>
          <a:p>
            <a:endParaRPr lang="zh-TW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微軟正黑體" panose="020B0604030504040204" pitchFamily="34" charset="-120"/>
              </a:defRPr>
            </a:lvl1pPr>
          </a:lstStyle>
          <a:p>
            <a:fld id="{C2ECB525-2B7A-4154-8B2E-2DB1A9CF8FF2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3470885" y="6356351"/>
            <a:ext cx="2202232" cy="546144"/>
          </a:xfrm>
          <a:prstGeom prst="rect">
            <a:avLst/>
          </a:prstGeom>
        </p:spPr>
        <p:txBody>
          <a:bodyPr/>
          <a:lstStyle>
            <a:defPPr>
              <a:defRPr lang="zh-TW"/>
            </a:defPPr>
            <a:lvl1pPr marL="0" algn="ctr" defTabSz="914400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2ECB525-2B7A-4154-8B2E-2DB1A9CF8FF2}" type="slidenum">
              <a:rPr lang="zh-TW" altLang="en-US" sz="1500" smtClean="0">
                <a:solidFill>
                  <a:srgbClr val="2582E1"/>
                </a:solidFill>
                <a:ea typeface="微軟正黑體" panose="020B0604030504040204" pitchFamily="34" charset="-120"/>
              </a:rPr>
              <a:pPr/>
              <a:t>‹#›</a:t>
            </a:fld>
            <a:endParaRPr lang="zh-TW" altLang="en-US" sz="1500" dirty="0">
              <a:solidFill>
                <a:srgbClr val="2582E1"/>
              </a:solidFill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9792621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8"/>
            <a:ext cx="4629150" cy="4873625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CBC75-8284-403E-92F0-16B75D676E39}" type="datetimeFigureOut">
              <a:rPr lang="zh-TW" altLang="en-US" smtClean="0"/>
              <a:t>2020/7/6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微軟正黑體" panose="020B0604030504040204" pitchFamily="34" charset="-120"/>
              </a:defRPr>
            </a:lvl1pPr>
          </a:lstStyle>
          <a:p>
            <a:endParaRPr lang="zh-TW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微軟正黑體" panose="020B0604030504040204" pitchFamily="34" charset="-120"/>
              </a:defRPr>
            </a:lvl1pPr>
          </a:lstStyle>
          <a:p>
            <a:fld id="{C2ECB525-2B7A-4154-8B2E-2DB1A9CF8FF2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3470885" y="6356351"/>
            <a:ext cx="2202232" cy="546144"/>
          </a:xfrm>
          <a:prstGeom prst="rect">
            <a:avLst/>
          </a:prstGeom>
        </p:spPr>
        <p:txBody>
          <a:bodyPr/>
          <a:lstStyle>
            <a:defPPr>
              <a:defRPr lang="zh-TW"/>
            </a:defPPr>
            <a:lvl1pPr marL="0" algn="ctr" defTabSz="914400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2ECB525-2B7A-4154-8B2E-2DB1A9CF8FF2}" type="slidenum">
              <a:rPr lang="zh-TW" altLang="en-US" sz="1500" smtClean="0">
                <a:solidFill>
                  <a:srgbClr val="2582E1"/>
                </a:solidFill>
                <a:ea typeface="微軟正黑體" panose="020B0604030504040204" pitchFamily="34" charset="-120"/>
              </a:rPr>
              <a:pPr/>
              <a:t>‹#›</a:t>
            </a:fld>
            <a:endParaRPr lang="zh-TW" altLang="en-US" sz="1500" dirty="0">
              <a:solidFill>
                <a:srgbClr val="2582E1"/>
              </a:solidFill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6812880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8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ea typeface="微軟正黑體" panose="020B0604030504040204" pitchFamily="34" charset="-120"/>
              </a:defRPr>
            </a:lvl1pPr>
          </a:lstStyle>
          <a:p>
            <a:fld id="{3D8CBC75-8284-403E-92F0-16B75D676E39}" type="datetimeFigureOut">
              <a:rPr lang="zh-TW" altLang="en-US" smtClean="0"/>
              <a:pPr/>
              <a:t>2020/7/6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99858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71" r:id="rId1"/>
    <p:sldLayoutId id="2147484072" r:id="rId2"/>
    <p:sldLayoutId id="2147484073" r:id="rId3"/>
    <p:sldLayoutId id="2147484074" r:id="rId4"/>
    <p:sldLayoutId id="2147484075" r:id="rId5"/>
    <p:sldLayoutId id="2147484076" r:id="rId6"/>
    <p:sldLayoutId id="2147484077" r:id="rId7"/>
    <p:sldLayoutId id="2147484078" r:id="rId8"/>
    <p:sldLayoutId id="2147484079" r:id="rId9"/>
    <p:sldLayoutId id="2147484080" r:id="rId10"/>
    <p:sldLayoutId id="214748408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微軟正黑體" panose="020B0604030504040204" pitchFamily="34" charset="-120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微軟正黑體" panose="020B0604030504040204" pitchFamily="34" charset="-120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微軟正黑體" panose="020B0604030504040204" pitchFamily="34" charset="-120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微軟正黑體" panose="020B0604030504040204" pitchFamily="34" charset="-120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微軟正黑體" panose="020B0604030504040204" pitchFamily="34" charset="-120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微軟正黑體" panose="020B0604030504040204" pitchFamily="34" charset="-120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etbrains.com/webstorm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.visualstudio.com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../1091&#32178;&#38913;&#32068;&#26032;&#29983;&#35506;&#31243;.pdf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hyperlink" Target="http://notepad-plus-plus.org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2883272"/>
            <a:ext cx="9144000" cy="1091456"/>
          </a:xfrm>
        </p:spPr>
        <p:txBody>
          <a:bodyPr>
            <a:noAutofit/>
          </a:bodyPr>
          <a:lstStyle/>
          <a:p>
            <a:r>
              <a:rPr lang="zh-TW" altLang="en-US" sz="60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網頁組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951" y="2428463"/>
            <a:ext cx="1887882" cy="1887882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13495F3E-F996-3D46-8569-5A8930D711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7169" y="2428463"/>
            <a:ext cx="1586696" cy="1885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0152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836712"/>
          </a:xfrm>
        </p:spPr>
        <p:txBody>
          <a:bodyPr anchor="b">
            <a:normAutofit/>
          </a:bodyPr>
          <a:lstStyle/>
          <a:p>
            <a:pPr algn="ctr"/>
            <a:r>
              <a:rPr lang="zh-TW" altLang="en-US" sz="4000" dirty="0">
                <a:solidFill>
                  <a:srgbClr val="0070C0"/>
                </a:solidFill>
                <a:latin typeface="微軟正黑體" panose="020B0604030504040204" pitchFamily="34" charset="-120"/>
              </a:rPr>
              <a:t>幾種教派</a:t>
            </a:r>
            <a:endParaRPr lang="zh-TW" altLang="en-US" sz="4000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8412" y="5005624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6000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3"/>
              </a:rPr>
              <a:t>WebStorm</a:t>
            </a:r>
            <a:endParaRPr lang="zh-TW" altLang="en-US" sz="6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6" y="1290012"/>
            <a:ext cx="6192688" cy="3715612"/>
          </a:xfrm>
          <a:prstGeom prst="rect">
            <a:avLst/>
          </a:prstGeom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324178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836712"/>
          </a:xfrm>
        </p:spPr>
        <p:txBody>
          <a:bodyPr anchor="b">
            <a:normAutofit/>
          </a:bodyPr>
          <a:lstStyle/>
          <a:p>
            <a:pPr algn="ctr"/>
            <a:r>
              <a:rPr lang="zh-TW" altLang="en-US" sz="4000" dirty="0">
                <a:solidFill>
                  <a:srgbClr val="0070C0"/>
                </a:solidFill>
                <a:latin typeface="微軟正黑體" panose="020B0604030504040204" pitchFamily="34" charset="-120"/>
              </a:rPr>
              <a:t>幾種教派</a:t>
            </a:r>
            <a:endParaRPr lang="zh-TW" altLang="en-US" sz="4000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8412" y="5005624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6000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3"/>
              </a:rPr>
              <a:t>VSCode</a:t>
            </a:r>
            <a:endParaRPr lang="zh-TW" altLang="en-US" sz="6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3" t="3800" r="2903" b="3800"/>
          <a:stretch/>
        </p:blipFill>
        <p:spPr>
          <a:xfrm>
            <a:off x="2051720" y="1123481"/>
            <a:ext cx="5040560" cy="3890958"/>
          </a:xfrm>
          <a:prstGeom prst="rect">
            <a:avLst/>
          </a:prstGeom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734391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836712"/>
          </a:xfrm>
        </p:spPr>
        <p:txBody>
          <a:bodyPr anchor="b">
            <a:normAutofit/>
          </a:bodyPr>
          <a:lstStyle/>
          <a:p>
            <a:pPr algn="ctr"/>
            <a:r>
              <a:rPr lang="zh-TW" altLang="en-US" sz="40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安裝 </a:t>
            </a:r>
            <a:r>
              <a:rPr lang="en-US" altLang="zh-TW" sz="4000" dirty="0" err="1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VSCode</a:t>
            </a:r>
            <a:endParaRPr lang="zh-TW" altLang="en-US" sz="4000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848" y="1412875"/>
            <a:ext cx="6794303" cy="4351338"/>
          </a:xfrm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5" name="矩形 4"/>
          <p:cNvSpPr/>
          <p:nvPr/>
        </p:nvSpPr>
        <p:spPr>
          <a:xfrm>
            <a:off x="1547664" y="4149080"/>
            <a:ext cx="1944216" cy="64807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482498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836712"/>
          </a:xfrm>
        </p:spPr>
        <p:txBody>
          <a:bodyPr anchor="b">
            <a:normAutofit/>
          </a:bodyPr>
          <a:lstStyle/>
          <a:p>
            <a:pPr algn="ctr"/>
            <a:r>
              <a:rPr lang="zh-TW" altLang="en-US" sz="40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安裝 </a:t>
            </a:r>
            <a:r>
              <a:rPr lang="en-US" altLang="zh-TW" sz="4000" dirty="0" err="1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VSCode</a:t>
            </a:r>
            <a:endParaRPr lang="zh-TW" altLang="en-US" sz="4000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809" y="1385324"/>
            <a:ext cx="4752381" cy="3685714"/>
          </a:xfrm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4" y="3429000"/>
            <a:ext cx="4038095" cy="2333333"/>
          </a:xfrm>
          <a:prstGeom prst="rect">
            <a:avLst/>
          </a:prstGeom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7" name="矩形 6"/>
          <p:cNvSpPr/>
          <p:nvPr/>
        </p:nvSpPr>
        <p:spPr>
          <a:xfrm>
            <a:off x="5939070" y="4760665"/>
            <a:ext cx="1368152" cy="2880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47875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836712"/>
          </a:xfrm>
        </p:spPr>
        <p:txBody>
          <a:bodyPr anchor="b">
            <a:normAutofit/>
          </a:bodyPr>
          <a:lstStyle/>
          <a:p>
            <a:pPr algn="ctr"/>
            <a:r>
              <a:rPr lang="zh-TW" altLang="en-US" sz="40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安裝完後的畫面</a:t>
            </a: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4928" y="1412875"/>
            <a:ext cx="5514143" cy="4351338"/>
          </a:xfrm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775222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836712"/>
          </a:xfrm>
        </p:spPr>
        <p:txBody>
          <a:bodyPr anchor="b">
            <a:normAutofit/>
          </a:bodyPr>
          <a:lstStyle/>
          <a:p>
            <a:pPr algn="ctr"/>
            <a:r>
              <a:rPr lang="zh-TW" altLang="en-US" sz="40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啟用自動排版</a:t>
            </a: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124744"/>
            <a:ext cx="5489661" cy="4351337"/>
          </a:xfrm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5286" y="1061864"/>
            <a:ext cx="5995806" cy="4752528"/>
          </a:xfrm>
          <a:prstGeom prst="rect">
            <a:avLst/>
          </a:prstGeom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077480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836712"/>
          </a:xfrm>
        </p:spPr>
        <p:txBody>
          <a:bodyPr anchor="b">
            <a:normAutofit/>
          </a:bodyPr>
          <a:lstStyle/>
          <a:p>
            <a:pPr algn="ctr"/>
            <a:r>
              <a:rPr lang="zh-TW" altLang="en-US" sz="40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變更語言</a:t>
            </a:r>
          </a:p>
        </p:txBody>
      </p:sp>
      <p:pic>
        <p:nvPicPr>
          <p:cNvPr id="7" name="內容版面配置區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7" y="932713"/>
            <a:ext cx="6336706" cy="5022738"/>
          </a:xfrm>
        </p:spPr>
      </p:pic>
      <p:sp>
        <p:nvSpPr>
          <p:cNvPr id="8" name="矩形 7"/>
          <p:cNvSpPr/>
          <p:nvPr/>
        </p:nvSpPr>
        <p:spPr>
          <a:xfrm>
            <a:off x="1379827" y="2564904"/>
            <a:ext cx="394104" cy="360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noFill/>
            </a:endParaRPr>
          </a:p>
        </p:txBody>
      </p:sp>
      <p:sp>
        <p:nvSpPr>
          <p:cNvPr id="10" name="橢圓 9"/>
          <p:cNvSpPr/>
          <p:nvPr/>
        </p:nvSpPr>
        <p:spPr>
          <a:xfrm>
            <a:off x="899592" y="2366882"/>
            <a:ext cx="396044" cy="396044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rgbClr val="FF5050"/>
                </a:solidFill>
              </a:rPr>
              <a:t>1</a:t>
            </a:r>
            <a:endParaRPr lang="zh-TW" altLang="en-US" sz="2400" dirty="0">
              <a:solidFill>
                <a:srgbClr val="FF5050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804602" y="1355431"/>
            <a:ext cx="1543262" cy="360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noFill/>
            </a:endParaRPr>
          </a:p>
        </p:txBody>
      </p:sp>
      <p:sp>
        <p:nvSpPr>
          <p:cNvPr id="12" name="橢圓 11"/>
          <p:cNvSpPr/>
          <p:nvPr/>
        </p:nvSpPr>
        <p:spPr>
          <a:xfrm>
            <a:off x="1324367" y="1157409"/>
            <a:ext cx="396044" cy="396044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rgbClr val="FF5050"/>
                </a:solidFill>
              </a:rPr>
              <a:t>2</a:t>
            </a:r>
            <a:endParaRPr lang="zh-TW" altLang="en-US" sz="2400" dirty="0">
              <a:solidFill>
                <a:srgbClr val="FF5050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619672" y="2039850"/>
            <a:ext cx="1800200" cy="59706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noFill/>
            </a:endParaRPr>
          </a:p>
        </p:txBody>
      </p:sp>
      <p:sp>
        <p:nvSpPr>
          <p:cNvPr id="14" name="橢圓 13"/>
          <p:cNvSpPr/>
          <p:nvPr/>
        </p:nvSpPr>
        <p:spPr>
          <a:xfrm>
            <a:off x="1139437" y="1841828"/>
            <a:ext cx="390680" cy="44197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rgbClr val="FF5050"/>
                </a:solidFill>
              </a:rPr>
              <a:t>3</a:t>
            </a:r>
            <a:endParaRPr lang="zh-TW" altLang="en-US" sz="2400" dirty="0">
              <a:solidFill>
                <a:srgbClr val="FF5050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4439895" y="2165865"/>
            <a:ext cx="394752" cy="2368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noFill/>
            </a:endParaRPr>
          </a:p>
        </p:txBody>
      </p:sp>
      <p:sp>
        <p:nvSpPr>
          <p:cNvPr id="16" name="橢圓 15"/>
          <p:cNvSpPr/>
          <p:nvPr/>
        </p:nvSpPr>
        <p:spPr>
          <a:xfrm>
            <a:off x="3959660" y="1967843"/>
            <a:ext cx="390680" cy="44197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rgbClr val="FF5050"/>
                </a:solidFill>
              </a:rPr>
              <a:t>4</a:t>
            </a:r>
            <a:endParaRPr lang="zh-TW" altLang="en-US" sz="2400" dirty="0">
              <a:solidFill>
                <a:srgbClr val="FF5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7066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836712"/>
          </a:xfrm>
        </p:spPr>
        <p:txBody>
          <a:bodyPr anchor="b">
            <a:normAutofit/>
          </a:bodyPr>
          <a:lstStyle/>
          <a:p>
            <a:pPr algn="ctr"/>
            <a:r>
              <a:rPr lang="zh-TW" altLang="en-US" sz="40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其他插件 </a:t>
            </a:r>
            <a:r>
              <a:rPr lang="en-US" altLang="zh-TW" sz="40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– Bracket Pair Colorizer 2</a:t>
            </a:r>
            <a:endParaRPr lang="zh-TW" altLang="en-US" sz="4000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9" name="圖片 8" descr="一張含有 螢幕擷取畫面, 監視器, 坐, 螢幕 的圖片&#10;&#10;自動產生的描述">
            <a:extLst>
              <a:ext uri="{FF2B5EF4-FFF2-40B4-BE49-F238E27FC236}">
                <a16:creationId xmlns:a16="http://schemas.microsoft.com/office/drawing/2014/main" id="{5EEB245C-8673-034A-B251-3D94B88B68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784" y="836713"/>
            <a:ext cx="8460432" cy="551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146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836712"/>
          </a:xfrm>
        </p:spPr>
        <p:txBody>
          <a:bodyPr anchor="b">
            <a:normAutofit/>
          </a:bodyPr>
          <a:lstStyle/>
          <a:p>
            <a:pPr algn="ctr"/>
            <a:r>
              <a:rPr lang="zh-TW" altLang="en-US" sz="40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其他插件 </a:t>
            </a:r>
            <a:r>
              <a:rPr lang="en-US" altLang="zh-TW" sz="40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– CSS</a:t>
            </a:r>
            <a:r>
              <a:rPr lang="zh-TW" altLang="en-US" sz="40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40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Format</a:t>
            </a:r>
            <a:endParaRPr lang="zh-TW" altLang="en-US" sz="4000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 descr="一張含有 監視器, 螢幕擷取畫面, 螢幕, 坐 的圖片&#10;&#10;自動產生的描述">
            <a:extLst>
              <a:ext uri="{FF2B5EF4-FFF2-40B4-BE49-F238E27FC236}">
                <a16:creationId xmlns:a16="http://schemas.microsoft.com/office/drawing/2014/main" id="{52796764-DD8F-FD4D-92FE-0F3B738EBD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398" y="836713"/>
            <a:ext cx="8503203" cy="5544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2865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836712"/>
          </a:xfrm>
        </p:spPr>
        <p:txBody>
          <a:bodyPr anchor="b">
            <a:normAutofit/>
          </a:bodyPr>
          <a:lstStyle/>
          <a:p>
            <a:pPr algn="ctr"/>
            <a:r>
              <a:rPr lang="zh-TW" altLang="en-US" sz="40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使用編輯器的小提醒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95536" y="1052736"/>
            <a:ext cx="8352928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zh-TW" altLang="en-US" sz="2000" dirty="0">
                <a:latin typeface="微軟正黑體" panose="020B0604030504040204" pitchFamily="34" charset="-120"/>
              </a:rPr>
              <a:t>如果不是操作單一檔案，建議創資料夾，然後用編輯器載入整個資料夾</a:t>
            </a:r>
            <a:endParaRPr lang="en-US" altLang="zh-TW" sz="2000" dirty="0">
              <a:latin typeface="微軟正黑體" panose="020B0604030504040204" pitchFamily="34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201" y="1556792"/>
            <a:ext cx="5503598" cy="4362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184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836712"/>
          </a:xfrm>
        </p:spPr>
        <p:txBody>
          <a:bodyPr anchor="b">
            <a:normAutofit/>
          </a:bodyPr>
          <a:lstStyle/>
          <a:p>
            <a:pPr algn="ctr"/>
            <a:r>
              <a:rPr lang="zh-TW" altLang="en-US" sz="40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小組聚會時間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052736"/>
            <a:ext cx="7886700" cy="4351338"/>
          </a:xfrm>
        </p:spPr>
        <p:txBody>
          <a:bodyPr anchor="ctr">
            <a:normAutofit/>
          </a:bodyPr>
          <a:lstStyle/>
          <a:p>
            <a:pPr marL="0" indent="0" algn="ctr">
              <a:lnSpc>
                <a:spcPct val="200000"/>
              </a:lnSpc>
              <a:buNone/>
            </a:pPr>
            <a:r>
              <a:rPr lang="zh-TW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時間：</a:t>
            </a:r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每週三 </a:t>
            </a:r>
            <a:r>
              <a:rPr lang="en-US" altLang="zh-TW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19:00</a:t>
            </a:r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~</a:t>
            </a:r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21:00</a:t>
            </a:r>
          </a:p>
          <a:p>
            <a:pPr marL="0" indent="0" algn="ctr">
              <a:lnSpc>
                <a:spcPct val="200000"/>
              </a:lnSpc>
              <a:buNone/>
            </a:pPr>
            <a:r>
              <a:rPr lang="zh-TW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地點：</a:t>
            </a:r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主顧 </a:t>
            </a:r>
            <a:endParaRPr lang="en-US" altLang="zh-TW"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90750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836712"/>
          </a:xfrm>
        </p:spPr>
        <p:txBody>
          <a:bodyPr anchor="b">
            <a:normAutofit/>
          </a:bodyPr>
          <a:lstStyle/>
          <a:p>
            <a:pPr algn="ctr"/>
            <a:r>
              <a:rPr lang="zh-TW" altLang="en-US" sz="40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使用編輯器的小提醒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052736"/>
            <a:ext cx="7886700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如果要打指令，可以透過快捷鍵 </a:t>
            </a:r>
            <a:r>
              <a:rPr lang="en-US" altLang="zh-TW" sz="2000" u="sng" dirty="0">
                <a:solidFill>
                  <a:srgbClr val="FF5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Ctrl+`</a:t>
            </a:r>
            <a:r>
              <a:rPr lang="en-US" altLang="zh-TW" sz="2000" dirty="0">
                <a:solidFill>
                  <a:srgbClr val="41414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叫出編輯器整合的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Terminal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202" y="1556792"/>
            <a:ext cx="5503596" cy="4362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718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3112" y="1440112"/>
            <a:ext cx="3977777" cy="3977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2682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836712"/>
          </a:xfrm>
        </p:spPr>
        <p:txBody>
          <a:bodyPr anchor="b">
            <a:normAutofit/>
          </a:bodyPr>
          <a:lstStyle/>
          <a:p>
            <a:pPr algn="ctr"/>
            <a:r>
              <a:rPr lang="en-US" altLang="zh-TW" sz="40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HTML</a:t>
            </a:r>
            <a:r>
              <a:rPr lang="zh-TW" altLang="en-US" sz="40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是什麼？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052736"/>
            <a:ext cx="7886700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sz="2400" dirty="0">
                <a:latin typeface="微軟正黑體" panose="020B0604030504040204" pitchFamily="34" charset="-120"/>
              </a:rPr>
              <a:t>HyperText Markup Language</a:t>
            </a:r>
          </a:p>
          <a:p>
            <a:pPr>
              <a:lnSpc>
                <a:spcPct val="100000"/>
              </a:lnSpc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網頁的基本元素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00000"/>
              </a:lnSpc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撰寫網頁的唯一語言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00000"/>
              </a:lnSpc>
            </a:pPr>
            <a:r>
              <a:rPr lang="zh-TW" altLang="en-US" sz="24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標</a:t>
            </a:r>
            <a:r>
              <a:rPr lang="zh-TW" altLang="en-US" sz="2400" dirty="0">
                <a:solidFill>
                  <a:srgbClr val="FF0000"/>
                </a:solidFill>
                <a:latin typeface="微軟正黑體" panose="020B0604030504040204" pitchFamily="34" charset="-120"/>
              </a:rPr>
              <a:t>記</a:t>
            </a:r>
            <a:r>
              <a:rPr lang="zh-TW" altLang="en-US" sz="24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語言（</a:t>
            </a:r>
            <a:r>
              <a:rPr lang="en-US" altLang="zh-TW" sz="24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Markup Language</a:t>
            </a:r>
            <a:r>
              <a:rPr lang="zh-TW" altLang="en-US" sz="24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  <a:endParaRPr lang="en-US" altLang="zh-TW" sz="2400" dirty="0">
              <a:latin typeface="微軟正黑體" panose="020B0604030504040204" pitchFamily="34" charset="-120"/>
            </a:endParaRPr>
          </a:p>
          <a:p>
            <a:pPr>
              <a:lnSpc>
                <a:spcPct val="100000"/>
              </a:lnSpc>
            </a:pPr>
            <a:r>
              <a:rPr lang="zh-TW" altLang="en-US" sz="2400" dirty="0">
                <a:solidFill>
                  <a:srgbClr val="FF0000"/>
                </a:solidFill>
                <a:latin typeface="微軟正黑體" panose="020B0604030504040204" pitchFamily="34" charset="-120"/>
              </a:rPr>
              <a:t>不分大小寫</a:t>
            </a:r>
          </a:p>
        </p:txBody>
      </p:sp>
    </p:spTree>
    <p:extLst>
      <p:ext uri="{BB962C8B-B14F-4D97-AF65-F5344CB8AC3E}">
        <p14:creationId xmlns:p14="http://schemas.microsoft.com/office/powerpoint/2010/main" val="1020364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836712"/>
          </a:xfrm>
        </p:spPr>
        <p:txBody>
          <a:bodyPr anchor="b">
            <a:normAutofit/>
          </a:bodyPr>
          <a:lstStyle/>
          <a:p>
            <a:pPr algn="ctr"/>
            <a:r>
              <a:rPr lang="zh-TW" altLang="en-US" sz="4000" dirty="0">
                <a:solidFill>
                  <a:srgbClr val="0070C0"/>
                </a:solidFill>
                <a:latin typeface="微軟正黑體" panose="020B0604030504040204" pitchFamily="34" charset="-120"/>
              </a:rPr>
              <a:t>標記語言</a:t>
            </a:r>
            <a:r>
              <a:rPr lang="zh-TW" altLang="en-US" sz="40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是什麼？</a:t>
            </a:r>
          </a:p>
        </p:txBody>
      </p:sp>
      <p:sp>
        <p:nvSpPr>
          <p:cNvPr id="6" name="矩形 5"/>
          <p:cNvSpPr/>
          <p:nvPr/>
        </p:nvSpPr>
        <p:spPr>
          <a:xfrm>
            <a:off x="3237340" y="2780928"/>
            <a:ext cx="266932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685800">
              <a:spcBef>
                <a:spcPts val="750"/>
              </a:spcBef>
            </a:pPr>
            <a:r>
              <a:rPr lang="en-US" altLang="zh-TW" sz="2400" dirty="0">
                <a:solidFill>
                  <a:srgbClr val="FF5050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&lt;div&gt;</a:t>
            </a:r>
            <a:r>
              <a:rPr lang="zh-TW" altLang="en-US" sz="2400" dirty="0">
                <a:solidFill>
                  <a:prstClr val="black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內文</a:t>
            </a:r>
            <a:r>
              <a:rPr lang="en-US" altLang="zh-TW" sz="2400" dirty="0">
                <a:solidFill>
                  <a:srgbClr val="FF5050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&lt;/div&gt;</a:t>
            </a:r>
          </a:p>
        </p:txBody>
      </p:sp>
      <p:sp>
        <p:nvSpPr>
          <p:cNvPr id="18" name="文字方塊 17"/>
          <p:cNvSpPr txBox="1"/>
          <p:nvPr/>
        </p:nvSpPr>
        <p:spPr>
          <a:xfrm>
            <a:off x="2929563" y="3368746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solidFill>
                  <a:schemeClr val="accent6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標籤頭</a:t>
            </a:r>
          </a:p>
        </p:txBody>
      </p:sp>
      <p:sp>
        <p:nvSpPr>
          <p:cNvPr id="19" name="文字方塊 18"/>
          <p:cNvSpPr txBox="1"/>
          <p:nvPr/>
        </p:nvSpPr>
        <p:spPr>
          <a:xfrm>
            <a:off x="4952553" y="3368746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solidFill>
                  <a:schemeClr val="accent6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標籤尾</a:t>
            </a:r>
          </a:p>
        </p:txBody>
      </p:sp>
      <p:cxnSp>
        <p:nvCxnSpPr>
          <p:cNvPr id="23" name="直線接點 22"/>
          <p:cNvCxnSpPr/>
          <p:nvPr/>
        </p:nvCxnSpPr>
        <p:spPr>
          <a:xfrm>
            <a:off x="0" y="1824255"/>
            <a:ext cx="4499992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字方塊 24"/>
          <p:cNvSpPr txBox="1"/>
          <p:nvPr/>
        </p:nvSpPr>
        <p:spPr>
          <a:xfrm>
            <a:off x="329831" y="1172651"/>
            <a:ext cx="4181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標籤（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Tag 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）要有頭有尾</a:t>
            </a:r>
          </a:p>
        </p:txBody>
      </p:sp>
      <p:sp>
        <p:nvSpPr>
          <p:cNvPr id="26" name="文字方塊 25"/>
          <p:cNvSpPr txBox="1"/>
          <p:nvPr/>
        </p:nvSpPr>
        <p:spPr>
          <a:xfrm>
            <a:off x="251520" y="5949280"/>
            <a:ext cx="5085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某些標籤除外，如：</a:t>
            </a:r>
            <a:r>
              <a:rPr lang="en-US" altLang="zh-TW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meta</a:t>
            </a:r>
            <a:r>
              <a:rPr lang="zh-TW" altLang="en-US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link</a:t>
            </a:r>
            <a:r>
              <a:rPr lang="zh-TW" altLang="en-US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img</a:t>
            </a:r>
            <a:r>
              <a:rPr lang="zh-TW" alt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、</a:t>
            </a:r>
            <a:r>
              <a:rPr lang="en-US" altLang="zh-TW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br</a:t>
            </a:r>
            <a:r>
              <a:rPr lang="zh-TW" alt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、</a:t>
            </a:r>
            <a:r>
              <a:rPr lang="en-US" altLang="zh-TW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hr</a:t>
            </a:r>
            <a:endParaRPr lang="zh-TW" altLang="en-US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1352572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836712"/>
          </a:xfrm>
        </p:spPr>
        <p:txBody>
          <a:bodyPr anchor="b">
            <a:normAutofit/>
          </a:bodyPr>
          <a:lstStyle/>
          <a:p>
            <a:pPr algn="ctr"/>
            <a:r>
              <a:rPr lang="zh-TW" altLang="en-US" sz="4000" dirty="0">
                <a:solidFill>
                  <a:srgbClr val="0070C0"/>
                </a:solidFill>
                <a:latin typeface="微軟正黑體" panose="020B0604030504040204" pitchFamily="34" charset="-120"/>
              </a:rPr>
              <a:t>標記</a:t>
            </a:r>
            <a:r>
              <a:rPr lang="zh-TW" altLang="en-US" sz="40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語言是什麼？</a:t>
            </a:r>
          </a:p>
        </p:txBody>
      </p:sp>
      <p:sp>
        <p:nvSpPr>
          <p:cNvPr id="6" name="矩形 5"/>
          <p:cNvSpPr/>
          <p:nvPr/>
        </p:nvSpPr>
        <p:spPr>
          <a:xfrm>
            <a:off x="3237340" y="2780928"/>
            <a:ext cx="266932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685800">
              <a:spcBef>
                <a:spcPts val="750"/>
              </a:spcBef>
            </a:pPr>
            <a:r>
              <a:rPr lang="en-US" altLang="zh-TW" sz="2400" dirty="0">
                <a:latin typeface="Consolas" panose="020B0609020204030204" pitchFamily="49" charset="0"/>
                <a:ea typeface="微軟正黑體" panose="020B0604030504040204" pitchFamily="34" charset="-120"/>
              </a:rPr>
              <a:t>&lt;div&gt;</a:t>
            </a:r>
            <a:r>
              <a:rPr lang="zh-TW" altLang="en-US" sz="2400" dirty="0">
                <a:solidFill>
                  <a:srgbClr val="FF5050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內文</a:t>
            </a:r>
            <a:r>
              <a:rPr lang="en-US" altLang="zh-TW" sz="2400" dirty="0">
                <a:latin typeface="Consolas" panose="020B0609020204030204" pitchFamily="49" charset="0"/>
                <a:ea typeface="微軟正黑體" panose="020B0604030504040204" pitchFamily="34" charset="-120"/>
              </a:rPr>
              <a:t>&lt;/div&gt;</a:t>
            </a:r>
          </a:p>
        </p:txBody>
      </p:sp>
      <p:sp>
        <p:nvSpPr>
          <p:cNvPr id="18" name="文字方塊 17"/>
          <p:cNvSpPr txBox="1"/>
          <p:nvPr/>
        </p:nvSpPr>
        <p:spPr>
          <a:xfrm>
            <a:off x="3761521" y="3287137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solidFill>
                  <a:schemeClr val="accent6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標籤內容</a:t>
            </a:r>
          </a:p>
        </p:txBody>
      </p:sp>
      <p:sp>
        <p:nvSpPr>
          <p:cNvPr id="21" name="文字方塊 20"/>
          <p:cNvSpPr txBox="1"/>
          <p:nvPr/>
        </p:nvSpPr>
        <p:spPr>
          <a:xfrm>
            <a:off x="329831" y="1172651"/>
            <a:ext cx="41344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標籤頭尾中間可以有內容</a:t>
            </a:r>
          </a:p>
        </p:txBody>
      </p:sp>
      <p:cxnSp>
        <p:nvCxnSpPr>
          <p:cNvPr id="23" name="直線接點 22"/>
          <p:cNvCxnSpPr/>
          <p:nvPr/>
        </p:nvCxnSpPr>
        <p:spPr>
          <a:xfrm>
            <a:off x="0" y="1824255"/>
            <a:ext cx="4499992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20435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836712"/>
          </a:xfrm>
        </p:spPr>
        <p:txBody>
          <a:bodyPr anchor="b">
            <a:normAutofit/>
          </a:bodyPr>
          <a:lstStyle/>
          <a:p>
            <a:pPr algn="ctr"/>
            <a:r>
              <a:rPr lang="zh-TW" altLang="en-US" sz="4000" dirty="0">
                <a:solidFill>
                  <a:srgbClr val="0070C0"/>
                </a:solidFill>
                <a:latin typeface="微軟正黑體" panose="020B0604030504040204" pitchFamily="34" charset="-120"/>
              </a:rPr>
              <a:t>標記</a:t>
            </a:r>
            <a:r>
              <a:rPr lang="zh-TW" altLang="en-US" sz="40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語言是什麼？</a:t>
            </a:r>
          </a:p>
        </p:txBody>
      </p:sp>
      <p:sp>
        <p:nvSpPr>
          <p:cNvPr id="6" name="矩形 5"/>
          <p:cNvSpPr/>
          <p:nvPr/>
        </p:nvSpPr>
        <p:spPr>
          <a:xfrm>
            <a:off x="1538161" y="2780928"/>
            <a:ext cx="606768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685800">
              <a:spcBef>
                <a:spcPts val="750"/>
              </a:spcBef>
            </a:pPr>
            <a:r>
              <a:rPr lang="en-US" altLang="zh-TW" sz="2400" dirty="0">
                <a:latin typeface="Consolas" panose="020B0609020204030204" pitchFamily="49" charset="0"/>
                <a:ea typeface="微軟正黑體" panose="020B0604030504040204" pitchFamily="34" charset="-120"/>
              </a:rPr>
              <a:t>&lt;div </a:t>
            </a:r>
            <a:r>
              <a:rPr lang="en-US" altLang="zh-TW" sz="2400" dirty="0">
                <a:solidFill>
                  <a:srgbClr val="FF5050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style="color: red;"</a:t>
            </a:r>
            <a:r>
              <a:rPr lang="en-US" altLang="zh-TW" sz="2400" dirty="0">
                <a:latin typeface="Consolas" panose="020B0609020204030204" pitchFamily="49" charset="0"/>
                <a:ea typeface="微軟正黑體" panose="020B0604030504040204" pitchFamily="34" charset="-120"/>
              </a:rPr>
              <a:t>&gt;</a:t>
            </a:r>
            <a:r>
              <a:rPr lang="zh-TW" altLang="en-US" sz="2400" dirty="0">
                <a:latin typeface="Consolas" panose="020B0609020204030204" pitchFamily="49" charset="0"/>
                <a:ea typeface="微軟正黑體" panose="020B0604030504040204" pitchFamily="34" charset="-120"/>
              </a:rPr>
              <a:t>內文</a:t>
            </a:r>
            <a:r>
              <a:rPr lang="en-US" altLang="zh-TW" sz="2400" dirty="0">
                <a:latin typeface="Consolas" panose="020B0609020204030204" pitchFamily="49" charset="0"/>
                <a:ea typeface="微軟正黑體" panose="020B0604030504040204" pitchFamily="34" charset="-120"/>
              </a:rPr>
              <a:t>&lt;/div&gt;</a:t>
            </a:r>
          </a:p>
        </p:txBody>
      </p:sp>
      <p:sp>
        <p:nvSpPr>
          <p:cNvPr id="18" name="文字方塊 17"/>
          <p:cNvSpPr txBox="1"/>
          <p:nvPr/>
        </p:nvSpPr>
        <p:spPr>
          <a:xfrm>
            <a:off x="2123728" y="3287137"/>
            <a:ext cx="36199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solidFill>
                  <a:schemeClr val="accent6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標籤屬性</a:t>
            </a:r>
            <a:r>
              <a:rPr lang="en-US" altLang="zh-TW" sz="2800" dirty="0">
                <a:solidFill>
                  <a:schemeClr val="accent6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="</a:t>
            </a:r>
            <a:r>
              <a:rPr lang="zh-TW" altLang="en-US" sz="2800" dirty="0">
                <a:solidFill>
                  <a:schemeClr val="accent6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屬性內容</a:t>
            </a:r>
            <a:r>
              <a:rPr lang="en-US" altLang="zh-TW" sz="2800" dirty="0">
                <a:solidFill>
                  <a:schemeClr val="accent6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"</a:t>
            </a:r>
            <a:endParaRPr lang="zh-TW" altLang="en-US" sz="2800" dirty="0">
              <a:solidFill>
                <a:schemeClr val="accent6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329831" y="1172651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標籤可有屬性</a:t>
            </a:r>
          </a:p>
        </p:txBody>
      </p:sp>
      <p:cxnSp>
        <p:nvCxnSpPr>
          <p:cNvPr id="23" name="直線接點 22"/>
          <p:cNvCxnSpPr/>
          <p:nvPr/>
        </p:nvCxnSpPr>
        <p:spPr>
          <a:xfrm>
            <a:off x="0" y="1824255"/>
            <a:ext cx="4499992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88656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836712"/>
          </a:xfrm>
        </p:spPr>
        <p:txBody>
          <a:bodyPr anchor="b">
            <a:normAutofit/>
          </a:bodyPr>
          <a:lstStyle/>
          <a:p>
            <a:pPr algn="ctr"/>
            <a:r>
              <a:rPr lang="zh-TW" altLang="en-US" sz="40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一個基礎的 </a:t>
            </a:r>
            <a:r>
              <a:rPr lang="en-US" altLang="zh-TW" sz="40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HTML</a:t>
            </a:r>
            <a:r>
              <a:rPr lang="zh-TW" altLang="en-US" sz="40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架構</a:t>
            </a: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471736"/>
            <a:ext cx="4705905" cy="3336110"/>
          </a:xfrm>
        </p:spPr>
      </p:pic>
      <p:sp>
        <p:nvSpPr>
          <p:cNvPr id="5" name="矩形 4"/>
          <p:cNvSpPr/>
          <p:nvPr/>
        </p:nvSpPr>
        <p:spPr>
          <a:xfrm>
            <a:off x="1331640" y="2636911"/>
            <a:ext cx="3639194" cy="91232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6" name="矩形 5"/>
          <p:cNvSpPr/>
          <p:nvPr/>
        </p:nvSpPr>
        <p:spPr>
          <a:xfrm>
            <a:off x="1331640" y="3646797"/>
            <a:ext cx="3639194" cy="86232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7" name="向右箭號 6"/>
          <p:cNvSpPr/>
          <p:nvPr/>
        </p:nvSpPr>
        <p:spPr>
          <a:xfrm>
            <a:off x="5008620" y="2667268"/>
            <a:ext cx="504056" cy="648072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5580112" y="2574355"/>
            <a:ext cx="3416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網頁標頭，通常放看不見的標籤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如：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meta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link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script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5580112" y="3752035"/>
            <a:ext cx="3416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網頁內容，通常放看的到的標籤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如：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div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span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img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等</a:t>
            </a:r>
          </a:p>
        </p:txBody>
      </p:sp>
      <p:sp>
        <p:nvSpPr>
          <p:cNvPr id="10" name="向右箭號 9"/>
          <p:cNvSpPr/>
          <p:nvPr/>
        </p:nvSpPr>
        <p:spPr>
          <a:xfrm>
            <a:off x="5008620" y="3750294"/>
            <a:ext cx="504056" cy="648072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/>
          <p:cNvSpPr txBox="1"/>
          <p:nvPr/>
        </p:nvSpPr>
        <p:spPr>
          <a:xfrm>
            <a:off x="5580112" y="1968853"/>
            <a:ext cx="2273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HTML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檔案類型宣告</a:t>
            </a:r>
          </a:p>
        </p:txBody>
      </p:sp>
      <p:sp>
        <p:nvSpPr>
          <p:cNvPr id="12" name="矩形 11"/>
          <p:cNvSpPr/>
          <p:nvPr/>
        </p:nvSpPr>
        <p:spPr>
          <a:xfrm>
            <a:off x="969235" y="2016504"/>
            <a:ext cx="1586541" cy="32168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13" name="直線單箭頭接點 12"/>
          <p:cNvCxnSpPr/>
          <p:nvPr/>
        </p:nvCxnSpPr>
        <p:spPr>
          <a:xfrm>
            <a:off x="2867294" y="2158724"/>
            <a:ext cx="2592288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1032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/>
      <p:bldP spid="9" grpId="0"/>
      <p:bldP spid="10" grpId="0" animBg="1"/>
      <p:bldP spid="11" grpId="0"/>
      <p:bldP spid="12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836712"/>
          </a:xfrm>
        </p:spPr>
        <p:txBody>
          <a:bodyPr anchor="b">
            <a:normAutofit/>
          </a:bodyPr>
          <a:lstStyle/>
          <a:p>
            <a:pPr algn="ctr"/>
            <a:r>
              <a:rPr lang="zh-TW" altLang="en-US" sz="4000" dirty="0">
                <a:solidFill>
                  <a:srgbClr val="0070C0"/>
                </a:solidFill>
                <a:latin typeface="微軟正黑體" panose="020B0604030504040204" pitchFamily="34" charset="-120"/>
              </a:rPr>
              <a:t>一個基礎的 </a:t>
            </a:r>
            <a:r>
              <a:rPr lang="en-US" altLang="zh-TW" sz="4000" dirty="0">
                <a:solidFill>
                  <a:srgbClr val="0070C0"/>
                </a:solidFill>
                <a:latin typeface="微軟正黑體" panose="020B0604030504040204" pitchFamily="34" charset="-120"/>
              </a:rPr>
              <a:t>HTML</a:t>
            </a:r>
            <a:r>
              <a:rPr lang="zh-TW" altLang="en-US" sz="4000" dirty="0">
                <a:solidFill>
                  <a:srgbClr val="0070C0"/>
                </a:solidFill>
                <a:latin typeface="微軟正黑體" panose="020B0604030504040204" pitchFamily="34" charset="-120"/>
              </a:rPr>
              <a:t> 架構</a:t>
            </a:r>
            <a:endParaRPr lang="zh-TW" altLang="en-US" sz="4000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1" y="1196752"/>
            <a:ext cx="6624738" cy="4487416"/>
          </a:xfrm>
        </p:spPr>
      </p:pic>
    </p:spTree>
    <p:extLst>
      <p:ext uri="{BB962C8B-B14F-4D97-AF65-F5344CB8AC3E}">
        <p14:creationId xmlns:p14="http://schemas.microsoft.com/office/powerpoint/2010/main" val="20886241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836712"/>
          </a:xfrm>
        </p:spPr>
        <p:txBody>
          <a:bodyPr anchor="b">
            <a:normAutofit/>
          </a:bodyPr>
          <a:lstStyle/>
          <a:p>
            <a:pPr algn="ctr"/>
            <a:r>
              <a:rPr lang="zh-TW" altLang="en-US" sz="40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回家作業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196752"/>
            <a:ext cx="7886700" cy="4351338"/>
          </a:xfrm>
        </p:spPr>
        <p:txBody>
          <a:bodyPr/>
          <a:lstStyle/>
          <a:p>
            <a:r>
              <a:rPr lang="zh-TW" altLang="en-US" dirty="0"/>
              <a:t>目標：寫出一個課表。</a:t>
            </a:r>
            <a:endParaRPr lang="en-US" altLang="zh-TW" dirty="0"/>
          </a:p>
          <a:p>
            <a:r>
              <a:rPr lang="zh-TW" altLang="en-US" dirty="0"/>
              <a:t>所需標籤：</a:t>
            </a:r>
            <a:r>
              <a:rPr lang="en-US" altLang="zh-TW" dirty="0">
                <a:latin typeface="Consolas" panose="020B0609020204030204" pitchFamily="49" charset="0"/>
              </a:rPr>
              <a:t>&lt;table&gt;</a:t>
            </a:r>
            <a:r>
              <a:rPr lang="zh-TW" altLang="en-US" dirty="0">
                <a:latin typeface="Consolas" panose="020B0609020204030204" pitchFamily="49" charset="0"/>
              </a:rPr>
              <a:t>、</a:t>
            </a:r>
            <a:r>
              <a:rPr lang="en-US" altLang="zh-TW" dirty="0">
                <a:latin typeface="Consolas" panose="020B0609020204030204" pitchFamily="49" charset="0"/>
              </a:rPr>
              <a:t>&lt;</a:t>
            </a:r>
            <a:r>
              <a:rPr lang="en-US" altLang="zh-TW" dirty="0" err="1">
                <a:latin typeface="Consolas" panose="020B0609020204030204" pitchFamily="49" charset="0"/>
              </a:rPr>
              <a:t>thead</a:t>
            </a:r>
            <a:r>
              <a:rPr lang="en-US" altLang="zh-TW" dirty="0">
                <a:latin typeface="Consolas" panose="020B0609020204030204" pitchFamily="49" charset="0"/>
              </a:rPr>
              <a:t>&gt;</a:t>
            </a:r>
            <a:r>
              <a:rPr lang="zh-TW" altLang="en-US" dirty="0">
                <a:latin typeface="Consolas" panose="020B0609020204030204" pitchFamily="49" charset="0"/>
              </a:rPr>
              <a:t>、</a:t>
            </a:r>
            <a:r>
              <a:rPr lang="en-US" altLang="zh-TW" dirty="0">
                <a:latin typeface="Consolas" panose="020B0609020204030204" pitchFamily="49" charset="0"/>
              </a:rPr>
              <a:t>&lt;</a:t>
            </a:r>
            <a:r>
              <a:rPr lang="en-US" altLang="zh-TW" dirty="0" err="1">
                <a:latin typeface="Consolas" panose="020B0609020204030204" pitchFamily="49" charset="0"/>
              </a:rPr>
              <a:t>tbody</a:t>
            </a:r>
            <a:r>
              <a:rPr lang="en-US" altLang="zh-TW" dirty="0">
                <a:latin typeface="Consolas" panose="020B0609020204030204" pitchFamily="49" charset="0"/>
              </a:rPr>
              <a:t>&gt;</a:t>
            </a:r>
            <a:r>
              <a:rPr lang="zh-TW" altLang="en-US" dirty="0">
                <a:latin typeface="Consolas" panose="020B0609020204030204" pitchFamily="49" charset="0"/>
              </a:rPr>
              <a:t>、</a:t>
            </a:r>
            <a:r>
              <a:rPr lang="en-US" altLang="zh-TW" dirty="0">
                <a:latin typeface="Consolas" panose="020B0609020204030204" pitchFamily="49" charset="0"/>
              </a:rPr>
              <a:t>&lt;</a:t>
            </a:r>
            <a:r>
              <a:rPr lang="en-US" altLang="zh-TW" dirty="0" err="1">
                <a:latin typeface="Consolas" panose="020B0609020204030204" pitchFamily="49" charset="0"/>
              </a:rPr>
              <a:t>tr</a:t>
            </a:r>
            <a:r>
              <a:rPr lang="en-US" altLang="zh-TW" dirty="0">
                <a:latin typeface="Consolas" panose="020B0609020204030204" pitchFamily="49" charset="0"/>
              </a:rPr>
              <a:t>&gt;</a:t>
            </a:r>
            <a:r>
              <a:rPr lang="zh-TW" altLang="en-US" dirty="0">
                <a:latin typeface="Consolas" panose="020B0609020204030204" pitchFamily="49" charset="0"/>
              </a:rPr>
              <a:t>、</a:t>
            </a:r>
            <a:r>
              <a:rPr lang="en-US" altLang="zh-TW" dirty="0">
                <a:latin typeface="Consolas" panose="020B0609020204030204" pitchFamily="49" charset="0"/>
              </a:rPr>
              <a:t>&lt;</a:t>
            </a:r>
            <a:r>
              <a:rPr lang="en-US" altLang="zh-TW" dirty="0" err="1">
                <a:latin typeface="Consolas" panose="020B0609020204030204" pitchFamily="49" charset="0"/>
              </a:rPr>
              <a:t>th</a:t>
            </a:r>
            <a:r>
              <a:rPr lang="en-US" altLang="zh-TW" dirty="0">
                <a:latin typeface="Consolas" panose="020B0609020204030204" pitchFamily="49" charset="0"/>
              </a:rPr>
              <a:t>&gt;</a:t>
            </a:r>
            <a:r>
              <a:rPr lang="zh-TW" altLang="en-US" dirty="0">
                <a:latin typeface="Consolas" panose="020B0609020204030204" pitchFamily="49" charset="0"/>
              </a:rPr>
              <a:t>、</a:t>
            </a:r>
            <a:r>
              <a:rPr lang="en-US" altLang="zh-TW" dirty="0">
                <a:latin typeface="Consolas" panose="020B0609020204030204" pitchFamily="49" charset="0"/>
              </a:rPr>
              <a:t>&lt;td&gt;</a:t>
            </a:r>
          </a:p>
          <a:p>
            <a:r>
              <a:rPr lang="zh-TW" altLang="en-US" dirty="0"/>
              <a:t>所需標籤屬性：</a:t>
            </a:r>
            <a:r>
              <a:rPr lang="en-US" altLang="zh-TW" dirty="0">
                <a:latin typeface="Consolas" panose="020B0609020204030204" pitchFamily="49" charset="0"/>
              </a:rPr>
              <a:t>style</a:t>
            </a:r>
            <a:r>
              <a:rPr lang="zh-TW" altLang="en-US" dirty="0">
                <a:latin typeface="Consolas" panose="020B0609020204030204" pitchFamily="49" charset="0"/>
              </a:rPr>
              <a:t>、</a:t>
            </a:r>
            <a:r>
              <a:rPr lang="en-US" altLang="zh-TW" dirty="0" err="1">
                <a:latin typeface="Consolas" panose="020B0609020204030204" pitchFamily="49" charset="0"/>
              </a:rPr>
              <a:t>rowspan</a:t>
            </a:r>
            <a:r>
              <a:rPr lang="zh-TW" altLang="en-US" dirty="0">
                <a:latin typeface="Consolas" panose="020B0609020204030204" pitchFamily="49" charset="0"/>
              </a:rPr>
              <a:t>、</a:t>
            </a:r>
            <a:r>
              <a:rPr lang="en" altLang="zh-TW" dirty="0" err="1">
                <a:latin typeface="Consolas" panose="020B0609020204030204" pitchFamily="49" charset="0"/>
              </a:rPr>
              <a:t>colspan</a:t>
            </a:r>
            <a:endParaRPr lang="en-US" altLang="zh-TW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66450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836712"/>
          </a:xfrm>
        </p:spPr>
        <p:txBody>
          <a:bodyPr anchor="b">
            <a:normAutofit/>
          </a:bodyPr>
          <a:lstStyle/>
          <a:p>
            <a:pPr algn="ctr"/>
            <a:r>
              <a:rPr lang="zh-TW" altLang="en-US" sz="40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本學期規劃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2FE35F62-774F-A94D-870B-174E5F73A7DC}"/>
              </a:ext>
            </a:extLst>
          </p:cNvPr>
          <p:cNvSpPr txBox="1"/>
          <p:nvPr/>
        </p:nvSpPr>
        <p:spPr>
          <a:xfrm>
            <a:off x="2024717" y="3113529"/>
            <a:ext cx="5094566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3500" dirty="0">
                <a:latin typeface="Helvetica" pitchFamily="2" charset="0"/>
                <a:hlinkClick r:id="rId3"/>
              </a:rPr>
              <a:t>1091</a:t>
            </a:r>
            <a:r>
              <a:rPr kumimoji="1" lang="zh-TW" altLang="en-US" sz="3500" dirty="0">
                <a:latin typeface="Helvetica" pitchFamily="2" charset="0"/>
                <a:hlinkClick r:id="rId3"/>
              </a:rPr>
              <a:t>網頁組課程規劃</a:t>
            </a:r>
            <a:r>
              <a:rPr kumimoji="1" lang="en-US" altLang="zh-TW" sz="3500" dirty="0">
                <a:latin typeface="Helvetica" pitchFamily="2" charset="0"/>
                <a:hlinkClick r:id="rId3"/>
              </a:rPr>
              <a:t>.pdf</a:t>
            </a:r>
            <a:endParaRPr kumimoji="1" lang="zh-TW" altLang="en-US" sz="3500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79906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836712"/>
          </a:xfrm>
        </p:spPr>
        <p:txBody>
          <a:bodyPr anchor="b">
            <a:normAutofit/>
          </a:bodyPr>
          <a:lstStyle/>
          <a:p>
            <a:pPr algn="ctr"/>
            <a:r>
              <a:rPr lang="zh-TW" altLang="en-US" sz="40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該做好心理準備了！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052736"/>
            <a:ext cx="7886700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課程節奏快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00000"/>
              </a:lnSpc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課程內容廣泛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00000"/>
              </a:lnSpc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不能鬆懈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00000"/>
              </a:lnSpc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每週需要認真學習與練習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00000"/>
              </a:lnSpc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攜帶自己的電腦來（沒有的提前跟我說）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9518912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836712"/>
          </a:xfrm>
        </p:spPr>
        <p:txBody>
          <a:bodyPr anchor="b">
            <a:normAutofit/>
          </a:bodyPr>
          <a:lstStyle/>
          <a:p>
            <a:pPr algn="ctr"/>
            <a:r>
              <a:rPr lang="zh-TW" altLang="en-US" sz="40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宗旨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412776"/>
            <a:ext cx="7886700" cy="4351338"/>
          </a:xfrm>
        </p:spPr>
        <p:txBody>
          <a:bodyPr anchor="ctr">
            <a:norm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zh-TW" altLang="en-US" sz="13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自學</a:t>
            </a:r>
            <a:endParaRPr lang="en-US" altLang="zh-TW" sz="13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zh-TW" altLang="en-US" sz="6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實作</a:t>
            </a:r>
            <a:endParaRPr lang="en-US" altLang="zh-TW" sz="6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438901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412776"/>
            <a:ext cx="7886700" cy="4351338"/>
          </a:xfrm>
        </p:spPr>
        <p:txBody>
          <a:bodyPr anchor="ctr">
            <a:norm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zh-TW" altLang="en-US" sz="13800" dirty="0">
                <a:solidFill>
                  <a:srgbClr val="FF5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不要廢話。</a:t>
            </a:r>
            <a:endParaRPr lang="en-US" altLang="zh-TW" sz="6600" dirty="0">
              <a:solidFill>
                <a:srgbClr val="FF505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9679303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412776"/>
            <a:ext cx="7886700" cy="4351338"/>
          </a:xfrm>
        </p:spPr>
        <p:txBody>
          <a:bodyPr anchor="ctr">
            <a:norm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zh-TW" altLang="en-US" sz="6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在開始學習網頁之前</a:t>
            </a:r>
            <a:r>
              <a:rPr lang="en-US" altLang="zh-TW" sz="6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….</a:t>
            </a:r>
          </a:p>
        </p:txBody>
      </p:sp>
    </p:spTree>
    <p:extLst>
      <p:ext uri="{BB962C8B-B14F-4D97-AF65-F5344CB8AC3E}">
        <p14:creationId xmlns:p14="http://schemas.microsoft.com/office/powerpoint/2010/main" val="31139003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836712"/>
          </a:xfrm>
        </p:spPr>
        <p:txBody>
          <a:bodyPr anchor="b">
            <a:normAutofit/>
          </a:bodyPr>
          <a:lstStyle/>
          <a:p>
            <a:pPr algn="ctr"/>
            <a:r>
              <a:rPr lang="zh-TW" altLang="en-US" sz="40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你應該會需要一個</a:t>
            </a:r>
            <a:r>
              <a:rPr lang="zh-TW" altLang="en-US" sz="4000" dirty="0">
                <a:solidFill>
                  <a:srgbClr val="FF5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編輯器</a:t>
            </a:r>
            <a:r>
              <a:rPr lang="zh-TW" altLang="en-US" sz="40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！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33" r="4226"/>
          <a:stretch/>
        </p:blipFill>
        <p:spPr>
          <a:xfrm>
            <a:off x="467544" y="1052736"/>
            <a:ext cx="6552728" cy="2304256"/>
          </a:xfrm>
          <a:prstGeom prst="rect">
            <a:avLst/>
          </a:prstGeom>
          <a:ln w="28575">
            <a:solidFill>
              <a:schemeClr val="bg1"/>
            </a:solidFill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1840" y="1628800"/>
            <a:ext cx="5427541" cy="2740909"/>
          </a:xfrm>
          <a:prstGeom prst="rect">
            <a:avLst/>
          </a:prstGeom>
          <a:ln w="28575">
            <a:solidFill>
              <a:schemeClr val="bg1"/>
            </a:solidFill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7" t="4003" r="3302" b="4296"/>
          <a:stretch/>
        </p:blipFill>
        <p:spPr>
          <a:xfrm>
            <a:off x="683568" y="2924943"/>
            <a:ext cx="3744416" cy="2880321"/>
          </a:xfrm>
          <a:prstGeom prst="rect">
            <a:avLst/>
          </a:prstGeom>
          <a:ln w="28575">
            <a:solidFill>
              <a:schemeClr val="bg1"/>
            </a:solidFill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9603" y="3636477"/>
            <a:ext cx="4692013" cy="2815208"/>
          </a:xfrm>
          <a:prstGeom prst="rect">
            <a:avLst/>
          </a:prstGeom>
          <a:ln w="28575">
            <a:solidFill>
              <a:schemeClr val="bg1"/>
            </a:solidFill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811" y="1493331"/>
            <a:ext cx="6882378" cy="387133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714500"/>
            <a:ext cx="6096000" cy="3429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793470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836712"/>
          </a:xfrm>
        </p:spPr>
        <p:txBody>
          <a:bodyPr anchor="b">
            <a:normAutofit/>
          </a:bodyPr>
          <a:lstStyle/>
          <a:p>
            <a:pPr algn="ctr"/>
            <a:r>
              <a:rPr lang="zh-TW" altLang="en-US" sz="4000" dirty="0">
                <a:solidFill>
                  <a:srgbClr val="0070C0"/>
                </a:solidFill>
                <a:latin typeface="微軟正黑體" panose="020B0604030504040204" pitchFamily="34" charset="-120"/>
              </a:rPr>
              <a:t>幾種教派</a:t>
            </a:r>
            <a:endParaRPr lang="zh-TW" altLang="en-US" sz="4000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196752"/>
            <a:ext cx="3960440" cy="3791671"/>
          </a:xfrm>
          <a:prstGeom prst="rect">
            <a:avLst/>
          </a:prstGeom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3" name="文字方塊 2"/>
          <p:cNvSpPr txBox="1"/>
          <p:nvPr/>
        </p:nvSpPr>
        <p:spPr>
          <a:xfrm>
            <a:off x="0" y="4988423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6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記事本、</a:t>
            </a:r>
            <a:r>
              <a:rPr lang="en-US" altLang="zh-TW" sz="6000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4"/>
              </a:rPr>
              <a:t>Notepad++</a:t>
            </a:r>
            <a:endParaRPr lang="zh-TW" altLang="en-US" sz="6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4" y="1196752"/>
            <a:ext cx="3608499" cy="3791671"/>
          </a:xfrm>
          <a:prstGeom prst="rect">
            <a:avLst/>
          </a:prstGeom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08335041"/>
      </p:ext>
    </p:extLst>
  </p:cSld>
  <p:clrMapOvr>
    <a:masterClrMapping/>
  </p:clrMapOvr>
</p:sld>
</file>

<file path=ppt/theme/theme1.xml><?xml version="1.0" encoding="utf-8"?>
<a:theme xmlns:a="http://schemas.openxmlformats.org/drawingml/2006/main" name="2_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7260</TotalTime>
  <Words>1536</Words>
  <Application>Microsoft Macintosh PowerPoint</Application>
  <PresentationFormat>如螢幕大小 (4:3)</PresentationFormat>
  <Paragraphs>148</Paragraphs>
  <Slides>28</Slides>
  <Notes>27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28</vt:i4>
      </vt:variant>
    </vt:vector>
  </HeadingPairs>
  <TitlesOfParts>
    <vt:vector size="35" baseType="lpstr">
      <vt:lpstr>微軟正黑體</vt:lpstr>
      <vt:lpstr>Arial</vt:lpstr>
      <vt:lpstr>Calibri</vt:lpstr>
      <vt:lpstr>Calibri Light</vt:lpstr>
      <vt:lpstr>Consolas</vt:lpstr>
      <vt:lpstr>Helvetica</vt:lpstr>
      <vt:lpstr>2_Office 佈景主題</vt:lpstr>
      <vt:lpstr>網頁組</vt:lpstr>
      <vt:lpstr>小組聚會時間</vt:lpstr>
      <vt:lpstr>本學期規劃</vt:lpstr>
      <vt:lpstr>該做好心理準備了！</vt:lpstr>
      <vt:lpstr>宗旨</vt:lpstr>
      <vt:lpstr>PowerPoint 簡報</vt:lpstr>
      <vt:lpstr>PowerPoint 簡報</vt:lpstr>
      <vt:lpstr>你應該會需要一個編輯器！</vt:lpstr>
      <vt:lpstr>幾種教派</vt:lpstr>
      <vt:lpstr>幾種教派</vt:lpstr>
      <vt:lpstr>幾種教派</vt:lpstr>
      <vt:lpstr>安裝 VSCode</vt:lpstr>
      <vt:lpstr>安裝 VSCode</vt:lpstr>
      <vt:lpstr>安裝完後的畫面</vt:lpstr>
      <vt:lpstr>啟用自動排版</vt:lpstr>
      <vt:lpstr>變更語言</vt:lpstr>
      <vt:lpstr>其他插件 – Bracket Pair Colorizer 2</vt:lpstr>
      <vt:lpstr>其他插件 – CSS Format</vt:lpstr>
      <vt:lpstr>使用編輯器的小提醒</vt:lpstr>
      <vt:lpstr>使用編輯器的小提醒</vt:lpstr>
      <vt:lpstr>PowerPoint 簡報</vt:lpstr>
      <vt:lpstr>HTML 是什麼？</vt:lpstr>
      <vt:lpstr>標記語言是什麼？</vt:lpstr>
      <vt:lpstr>標記語言是什麼？</vt:lpstr>
      <vt:lpstr>標記語言是什麼？</vt:lpstr>
      <vt:lpstr>一個基礎的 HTML 架構</vt:lpstr>
      <vt:lpstr>一個基礎的 HTML 架構</vt:lpstr>
      <vt:lpstr>回家作業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WN-pc</dc:creator>
  <cp:lastModifiedBy>s1061587</cp:lastModifiedBy>
  <cp:revision>405</cp:revision>
  <dcterms:created xsi:type="dcterms:W3CDTF">2018-09-09T14:57:53Z</dcterms:created>
  <dcterms:modified xsi:type="dcterms:W3CDTF">2020-07-07T06:36:20Z</dcterms:modified>
</cp:coreProperties>
</file>